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348" r:id="rId2"/>
    <p:sldId id="363" r:id="rId3"/>
    <p:sldId id="362" r:id="rId4"/>
    <p:sldId id="296" r:id="rId5"/>
    <p:sldId id="339" r:id="rId6"/>
    <p:sldId id="366" r:id="rId7"/>
    <p:sldId id="314" r:id="rId8"/>
    <p:sldId id="368" r:id="rId9"/>
    <p:sldId id="369" r:id="rId10"/>
    <p:sldId id="367" r:id="rId11"/>
    <p:sldId id="360" r:id="rId12"/>
    <p:sldId id="356" r:id="rId13"/>
    <p:sldId id="370" r:id="rId14"/>
    <p:sldId id="372" r:id="rId15"/>
    <p:sldId id="365" r:id="rId16"/>
    <p:sldId id="371" r:id="rId17"/>
    <p:sldId id="303" r:id="rId18"/>
  </p:sldIdLst>
  <p:sldSz cx="9906000" cy="6858000" type="A4"/>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4" userDrawn="1">
          <p15:clr>
            <a:srgbClr val="A4A3A4"/>
          </p15:clr>
        </p15:guide>
        <p15:guide id="2" pos="31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2" clrIdx="0">
    <p:extLst>
      <p:ext uri="{19B8F6BF-5375-455C-9EA6-DF929625EA0E}">
        <p15:presenceInfo xmlns:p15="http://schemas.microsoft.com/office/powerpoint/2012/main" userId="df3a2881aeaecf9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1" autoAdjust="0"/>
    <p:restoredTop sz="95847" autoAdjust="0"/>
  </p:normalViewPr>
  <p:slideViewPr>
    <p:cSldViewPr snapToGrid="0">
      <p:cViewPr varScale="1">
        <p:scale>
          <a:sx n="101" d="100"/>
          <a:sy n="101" d="100"/>
        </p:scale>
        <p:origin x="591" y="63"/>
      </p:cViewPr>
      <p:guideLst>
        <p:guide orient="horz" pos="2024"/>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lang="zh-CN" altLang="en-US"/>
          </a:p>
        </p:txBody>
      </p:sp>
      <p:sp>
        <p:nvSpPr>
          <p:cNvPr id="3" name="日期占位符 2"/>
          <p:cNvSpPr>
            <a:spLocks noGrp="1"/>
          </p:cNvSpPr>
          <p:nvPr>
            <p:ph type="dt" idx="1"/>
          </p:nvPr>
        </p:nvSpPr>
        <p:spPr>
          <a:xfrm>
            <a:off x="4023992" y="0"/>
            <a:ext cx="3078427" cy="511731"/>
          </a:xfrm>
          <a:prstGeom prst="rect">
            <a:avLst/>
          </a:prstGeom>
        </p:spPr>
        <p:txBody>
          <a:bodyPr vert="horz" lIns="99075" tIns="49538" rIns="99075" bIns="49538" rtlCol="0"/>
          <a:lstStyle>
            <a:lvl1pPr algn="r">
              <a:defRPr sz="1300"/>
            </a:lvl1pPr>
          </a:lstStyle>
          <a:p>
            <a:fld id="{2AFD459A-A113-407C-B3CA-E53405DCF91B}" type="datetimeFigureOut">
              <a:rPr lang="zh-CN" altLang="en-US" smtClean="0"/>
              <a:pPr/>
              <a:t>2020/10/29</a:t>
            </a:fld>
            <a:endParaRPr lang="zh-CN" altLang="en-US"/>
          </a:p>
        </p:txBody>
      </p:sp>
      <p:sp>
        <p:nvSpPr>
          <p:cNvPr id="4" name="幻灯片图像占位符 3"/>
          <p:cNvSpPr>
            <a:spLocks noGrp="1" noRot="1" noChangeAspect="1"/>
          </p:cNvSpPr>
          <p:nvPr>
            <p:ph type="sldImg" idx="2"/>
          </p:nvPr>
        </p:nvSpPr>
        <p:spPr>
          <a:xfrm>
            <a:off x="781050" y="768350"/>
            <a:ext cx="5541963" cy="3836988"/>
          </a:xfrm>
          <a:prstGeom prst="rect">
            <a:avLst/>
          </a:prstGeom>
          <a:noFill/>
          <a:ln w="12700">
            <a:solidFill>
              <a:prstClr val="black"/>
            </a:solidFill>
          </a:ln>
        </p:spPr>
        <p:txBody>
          <a:bodyPr vert="horz" lIns="99075" tIns="49538" rIns="99075" bIns="49538" rtlCol="0" anchor="ctr"/>
          <a:lstStyle/>
          <a:p>
            <a:endParaRPr lang="zh-CN" altLang="en-US"/>
          </a:p>
        </p:txBody>
      </p:sp>
      <p:sp>
        <p:nvSpPr>
          <p:cNvPr id="5" name="备注占位符 4"/>
          <p:cNvSpPr>
            <a:spLocks noGrp="1"/>
          </p:cNvSpPr>
          <p:nvPr>
            <p:ph type="body" sz="quarter" idx="3"/>
          </p:nvPr>
        </p:nvSpPr>
        <p:spPr>
          <a:xfrm>
            <a:off x="710407" y="4861441"/>
            <a:ext cx="5683250" cy="4605576"/>
          </a:xfrm>
          <a:prstGeom prst="rect">
            <a:avLst/>
          </a:prstGeom>
        </p:spPr>
        <p:txBody>
          <a:bodyPr vert="horz" lIns="99075" tIns="49538" rIns="99075" bIns="4953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106"/>
            <a:ext cx="3078427" cy="511731"/>
          </a:xfrm>
          <a:prstGeom prst="rect">
            <a:avLst/>
          </a:prstGeom>
        </p:spPr>
        <p:txBody>
          <a:bodyPr vert="horz" lIns="99075" tIns="49538" rIns="99075" bIns="4953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3992" y="9721106"/>
            <a:ext cx="3078427" cy="511731"/>
          </a:xfrm>
          <a:prstGeom prst="rect">
            <a:avLst/>
          </a:prstGeom>
        </p:spPr>
        <p:txBody>
          <a:bodyPr vert="horz" lIns="99075" tIns="49538" rIns="99075" bIns="49538" rtlCol="0" anchor="b"/>
          <a:lstStyle>
            <a:lvl1pPr algn="r">
              <a:defRPr sz="1300"/>
            </a:lvl1pPr>
          </a:lstStyle>
          <a:p>
            <a:fld id="{DC22F972-E502-4CCD-913D-D437D76D956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NOx</a:t>
            </a:r>
            <a:r>
              <a:rPr lang="zh-CN" altLang="en-US" dirty="0"/>
              <a:t>传感器的主流产品</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1</a:t>
            </a:fld>
            <a:endParaRPr lang="zh-CN" altLang="en-US"/>
          </a:p>
        </p:txBody>
      </p:sp>
    </p:spTree>
    <p:extLst>
      <p:ext uri="{BB962C8B-B14F-4D97-AF65-F5344CB8AC3E}">
        <p14:creationId xmlns:p14="http://schemas.microsoft.com/office/powerpoint/2010/main" val="1299970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NOx</a:t>
            </a:r>
            <a:r>
              <a:rPr lang="zh-CN" altLang="en-US" dirty="0"/>
              <a:t>传感器的主流产品</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2</a:t>
            </a:fld>
            <a:endParaRPr lang="zh-CN" altLang="en-US"/>
          </a:p>
        </p:txBody>
      </p:sp>
    </p:spTree>
    <p:extLst>
      <p:ext uri="{BB962C8B-B14F-4D97-AF65-F5344CB8AC3E}">
        <p14:creationId xmlns:p14="http://schemas.microsoft.com/office/powerpoint/2010/main" val="2351227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NOx</a:t>
            </a:r>
            <a:r>
              <a:rPr lang="zh-CN" altLang="en-US" dirty="0"/>
              <a:t>传感器的主流产品</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3</a:t>
            </a:fld>
            <a:endParaRPr lang="zh-CN" altLang="en-US"/>
          </a:p>
        </p:txBody>
      </p:sp>
    </p:spTree>
    <p:extLst>
      <p:ext uri="{BB962C8B-B14F-4D97-AF65-F5344CB8AC3E}">
        <p14:creationId xmlns:p14="http://schemas.microsoft.com/office/powerpoint/2010/main" val="3130439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noTextEdit="1"/>
          </p:cNvSpPr>
          <p:nvPr>
            <p:ph type="sldImg"/>
          </p:nvPr>
        </p:nvSpPr>
        <p:spPr bwMode="auto">
          <a:xfrm>
            <a:off x="2714625" y="514350"/>
            <a:ext cx="3714750" cy="2571750"/>
          </a:xfrm>
          <a:noFill/>
          <a:ln>
            <a:solidFill>
              <a:srgbClr val="000000"/>
            </a:solidFill>
            <a:miter lim="800000"/>
          </a:ln>
        </p:spPr>
      </p:sp>
      <p:sp>
        <p:nvSpPr>
          <p:cNvPr id="67586" name="备注占位符 2"/>
          <p:cNvSpPr>
            <a:spLocks noGrp="1"/>
          </p:cNvSpPr>
          <p:nvPr>
            <p:ph type="body" idx="1"/>
          </p:nvPr>
        </p:nvSpPr>
        <p:spPr bwMode="auto">
          <a:xfrm>
            <a:off x="914400" y="3257550"/>
            <a:ext cx="7315200" cy="3086100"/>
          </a:xfrm>
          <a:noFill/>
        </p:spPr>
        <p:txBody>
          <a:bodyPr wrap="square" numCol="1" anchor="t" anchorCtr="0" compatLnSpc="1"/>
          <a:lstStyle/>
          <a:p>
            <a:pPr>
              <a:spcBef>
                <a:spcPct val="0"/>
              </a:spcBef>
            </a:pPr>
            <a:endParaRPr lang="zh-CN" altLang="en-US"/>
          </a:p>
        </p:txBody>
      </p:sp>
      <p:sp>
        <p:nvSpPr>
          <p:cNvPr id="67587" name="幻灯片编号占位符 3"/>
          <p:cNvSpPr txBox="1">
            <a:spLocks noGrp="1"/>
          </p:cNvSpPr>
          <p:nvPr/>
        </p:nvSpPr>
        <p:spPr bwMode="auto">
          <a:xfrm>
            <a:off x="5179484" y="6513910"/>
            <a:ext cx="3962400" cy="342900"/>
          </a:xfrm>
          <a:prstGeom prst="rect">
            <a:avLst/>
          </a:prstGeom>
          <a:noFill/>
          <a:ln w="9525">
            <a:noFill/>
            <a:miter lim="800000"/>
          </a:ln>
        </p:spPr>
        <p:txBody>
          <a:bodyPr anchor="b"/>
          <a:lstStyle/>
          <a:p>
            <a:pPr algn="r"/>
            <a:fld id="{03F50D33-C379-46F3-AC3B-D350CF3CD316}" type="slidenum">
              <a:rPr lang="en-US" altLang="zh-CN" sz="1200">
                <a:latin typeface="微软雅黑" panose="020B0503020204020204" pitchFamily="34" charset="-122"/>
                <a:ea typeface="微软雅黑" panose="020B0503020204020204" pitchFamily="34" charset="-122"/>
              </a:rPr>
              <a:t>4</a:t>
            </a:fld>
            <a:endParaRPr lang="en-US" altLang="zh-CN"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NGK </a:t>
            </a:r>
            <a:r>
              <a:rPr lang="en-US" altLang="zh-CN" dirty="0" err="1"/>
              <a:t>NOx</a:t>
            </a:r>
            <a:r>
              <a:rPr lang="zh-CN" altLang="en-US" dirty="0"/>
              <a:t>的的结构</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5</a:t>
            </a:fld>
            <a:endParaRPr lang="zh-CN" altLang="en-US"/>
          </a:p>
        </p:txBody>
      </p:sp>
    </p:spTree>
    <p:extLst>
      <p:ext uri="{BB962C8B-B14F-4D97-AF65-F5344CB8AC3E}">
        <p14:creationId xmlns:p14="http://schemas.microsoft.com/office/powerpoint/2010/main" val="121027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NGK </a:t>
            </a:r>
            <a:r>
              <a:rPr lang="en-US" altLang="zh-CN" dirty="0" err="1"/>
              <a:t>NOx</a:t>
            </a:r>
            <a:r>
              <a:rPr lang="zh-CN" altLang="en-US" dirty="0"/>
              <a:t>的的结构</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6</a:t>
            </a:fld>
            <a:endParaRPr lang="zh-CN" altLang="en-US"/>
          </a:p>
        </p:txBody>
      </p:sp>
    </p:spTree>
    <p:extLst>
      <p:ext uri="{BB962C8B-B14F-4D97-AF65-F5344CB8AC3E}">
        <p14:creationId xmlns:p14="http://schemas.microsoft.com/office/powerpoint/2010/main" val="22068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NOx</a:t>
            </a:r>
            <a:r>
              <a:rPr lang="zh-CN" altLang="en-US" dirty="0"/>
              <a:t>传感器的主流产品</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15</a:t>
            </a:fld>
            <a:endParaRPr lang="zh-CN" altLang="en-US"/>
          </a:p>
        </p:txBody>
      </p:sp>
    </p:spTree>
    <p:extLst>
      <p:ext uri="{BB962C8B-B14F-4D97-AF65-F5344CB8AC3E}">
        <p14:creationId xmlns:p14="http://schemas.microsoft.com/office/powerpoint/2010/main" val="3888363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NOx</a:t>
            </a:r>
            <a:r>
              <a:rPr lang="zh-CN" altLang="en-US" dirty="0"/>
              <a:t>传感器的主流产品</a:t>
            </a:r>
          </a:p>
        </p:txBody>
      </p:sp>
      <p:sp>
        <p:nvSpPr>
          <p:cNvPr id="4" name="灯片编号占位符 3"/>
          <p:cNvSpPr>
            <a:spLocks noGrp="1"/>
          </p:cNvSpPr>
          <p:nvPr>
            <p:ph type="sldNum" sz="quarter" idx="10"/>
          </p:nvPr>
        </p:nvSpPr>
        <p:spPr/>
        <p:txBody>
          <a:bodyPr/>
          <a:lstStyle/>
          <a:p>
            <a:fld id="{3EADCEB3-547C-4768-8208-E991CA40B5B3}" type="slidenum">
              <a:rPr lang="zh-CN" altLang="en-US" smtClean="0"/>
              <a:t>16</a:t>
            </a:fld>
            <a:endParaRPr lang="zh-CN" altLang="en-US"/>
          </a:p>
        </p:txBody>
      </p:sp>
    </p:spTree>
    <p:extLst>
      <p:ext uri="{BB962C8B-B14F-4D97-AF65-F5344CB8AC3E}">
        <p14:creationId xmlns:p14="http://schemas.microsoft.com/office/powerpoint/2010/main" val="3725037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22F972-E502-4CCD-913D-D437D76D956D}" type="slidenum">
              <a:rPr lang="zh-CN" altLang="en-US" smtClean="0"/>
              <a:pPr/>
              <a:t>17</a:t>
            </a:fld>
            <a:endParaRPr lang="zh-CN" altLang="en-US"/>
          </a:p>
        </p:txBody>
      </p:sp>
    </p:spTree>
    <p:extLst>
      <p:ext uri="{BB962C8B-B14F-4D97-AF65-F5344CB8AC3E}">
        <p14:creationId xmlns:p14="http://schemas.microsoft.com/office/powerpoint/2010/main" val="827032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74863" y="62653"/>
            <a:ext cx="9583862" cy="665988"/>
          </a:xfrm>
          <a:prstGeom prst="rect">
            <a:avLst/>
          </a:prstGeom>
        </p:spPr>
        <p:txBody>
          <a:bodyPr anchor="ctr" anchorCtr="0"/>
          <a:lstStyle>
            <a:lvl1pPr marL="0" indent="0" algn="ctr">
              <a:buNone/>
              <a:defRPr sz="2800" b="1">
                <a:latin typeface="楷体" pitchFamily="49" charset="-122"/>
                <a:ea typeface="楷体" pitchFamily="49" charset="-122"/>
              </a:defRPr>
            </a:lvl1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882A642C-7F80-4252-B710-31432EEE4149}" type="datetime1">
              <a:rPr lang="zh-CN" altLang="en-US" smtClean="0"/>
              <a:pPr/>
              <a:t>2020/10/29</a:t>
            </a:fld>
            <a:endParaRPr lang="zh-CN" altLang="en-US" dirty="0"/>
          </a:p>
        </p:txBody>
      </p:sp>
      <p:sp>
        <p:nvSpPr>
          <p:cNvPr id="5" name="页脚占位符 4"/>
          <p:cNvSpPr>
            <a:spLocks noGrp="1"/>
          </p:cNvSpPr>
          <p:nvPr>
            <p:ph type="ftr" sz="quarter" idx="11"/>
          </p:nvPr>
        </p:nvSpPr>
        <p:spPr/>
        <p:txBody>
          <a:bodyPr/>
          <a:lstStyle/>
          <a:p>
            <a:fld id="{91947817-155D-438F-98CC-1A8DC07B342C}" type="slidenum">
              <a:rPr lang="zh-CN" altLang="en-US" smtClean="0"/>
              <a:pPr/>
              <a:t>‹#›</a:t>
            </a:fld>
            <a:endParaRPr lang="zh-CN" altLang="en-US" dirty="0"/>
          </a:p>
        </p:txBody>
      </p:sp>
      <p:sp>
        <p:nvSpPr>
          <p:cNvPr id="6" name="灯片编号占位符 5"/>
          <p:cNvSpPr>
            <a:spLocks noGrp="1"/>
          </p:cNvSpPr>
          <p:nvPr>
            <p:ph type="sldNum" sz="quarter" idx="12"/>
          </p:nvPr>
        </p:nvSpPr>
        <p:spPr/>
        <p:txBody>
          <a:bodyPr/>
          <a:lstStyle>
            <a:lvl1pPr>
              <a:defRPr sz="1800">
                <a:solidFill>
                  <a:schemeClr val="tx1"/>
                </a:solidFill>
              </a:defRPr>
            </a:lvl1pPr>
          </a:lstStyle>
          <a:p>
            <a:fld id="{0C913308-F349-4B6D-A68A-DD1791B4A57B}" type="slidenum">
              <a:rPr lang="zh-CN" altLang="en-US" smtClean="0"/>
              <a:pPr/>
              <a:t>‹#›</a:t>
            </a:fld>
            <a:endParaRPr lang="zh-CN" altLang="en-US" dirty="0"/>
          </a:p>
        </p:txBody>
      </p:sp>
      <p:pic>
        <p:nvPicPr>
          <p:cNvPr id="3074" name="Picture 2" descr="F:\1.工作\2.课件，PPT\PPT用图片资源\NBU 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93226" y="8544"/>
            <a:ext cx="865500" cy="8101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userDrawn="1"/>
        </p:nvCxnSpPr>
        <p:spPr>
          <a:xfrm>
            <a:off x="272376" y="818652"/>
            <a:ext cx="9361248" cy="0"/>
          </a:xfrm>
          <a:prstGeom prst="line">
            <a:avLst/>
          </a:prstGeom>
          <a:ln w="19050">
            <a:solidFill>
              <a:srgbClr val="FF0000"/>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8391811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74863" y="62653"/>
            <a:ext cx="9583862" cy="665988"/>
          </a:xfrm>
          <a:prstGeom prst="rect">
            <a:avLst/>
          </a:prstGeom>
        </p:spPr>
        <p:txBody>
          <a:bodyPr anchor="ctr" anchorCtr="0"/>
          <a:lstStyle>
            <a:lvl1pPr marL="0" indent="0" algn="ctr">
              <a:buNone/>
              <a:defRPr sz="2800" b="1">
                <a:latin typeface="楷体" pitchFamily="49" charset="-122"/>
                <a:ea typeface="楷体" pitchFamily="49" charset="-122"/>
              </a:defRPr>
            </a:lvl1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882A642C-7F80-4252-B710-31432EEE4149}" type="datetime1">
              <a:rPr lang="zh-CN" altLang="en-US" smtClean="0"/>
              <a:pPr/>
              <a:t>2020/10/29</a:t>
            </a:fld>
            <a:endParaRPr lang="zh-CN" altLang="en-US" dirty="0"/>
          </a:p>
        </p:txBody>
      </p:sp>
      <p:sp>
        <p:nvSpPr>
          <p:cNvPr id="5" name="页脚占位符 4"/>
          <p:cNvSpPr>
            <a:spLocks noGrp="1"/>
          </p:cNvSpPr>
          <p:nvPr>
            <p:ph type="ftr" sz="quarter" idx="11"/>
          </p:nvPr>
        </p:nvSpPr>
        <p:spPr/>
        <p:txBody>
          <a:bodyPr/>
          <a:lstStyle/>
          <a:p>
            <a:fld id="{91947817-155D-438F-98CC-1A8DC07B342C}" type="slidenum">
              <a:rPr lang="zh-CN" altLang="en-US" smtClean="0"/>
              <a:pPr/>
              <a:t>‹#›</a:t>
            </a:fld>
            <a:endParaRPr lang="zh-CN" altLang="en-US" dirty="0"/>
          </a:p>
        </p:txBody>
      </p:sp>
      <p:sp>
        <p:nvSpPr>
          <p:cNvPr id="6" name="灯片编号占位符 5"/>
          <p:cNvSpPr>
            <a:spLocks noGrp="1"/>
          </p:cNvSpPr>
          <p:nvPr>
            <p:ph type="sldNum" sz="quarter" idx="12"/>
          </p:nvPr>
        </p:nvSpPr>
        <p:spPr/>
        <p:txBody>
          <a:bodyPr/>
          <a:lstStyle>
            <a:lvl1pPr>
              <a:defRPr sz="1800">
                <a:solidFill>
                  <a:schemeClr val="tx1"/>
                </a:solidFill>
              </a:defRPr>
            </a:lvl1pPr>
          </a:lstStyle>
          <a:p>
            <a:fld id="{0C913308-F349-4B6D-A68A-DD1791B4A57B}" type="slidenum">
              <a:rPr lang="zh-CN" altLang="en-US" smtClean="0"/>
              <a:pPr/>
              <a:t>‹#›</a:t>
            </a:fld>
            <a:endParaRPr lang="zh-CN" altLang="en-US" dirty="0"/>
          </a:p>
        </p:txBody>
      </p:sp>
      <p:pic>
        <p:nvPicPr>
          <p:cNvPr id="3074" name="Picture 2" descr="F:\1.工作\2.课件，PPT\PPT用图片资源\NBU 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93226" y="8544"/>
            <a:ext cx="865500" cy="8101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userDrawn="1"/>
        </p:nvCxnSpPr>
        <p:spPr>
          <a:xfrm>
            <a:off x="272376" y="818652"/>
            <a:ext cx="9361248" cy="0"/>
          </a:xfrm>
          <a:prstGeom prst="line">
            <a:avLst/>
          </a:prstGeom>
          <a:ln w="19050">
            <a:solidFill>
              <a:srgbClr val="FF0000"/>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23138413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74863" y="62653"/>
            <a:ext cx="9583862" cy="665988"/>
          </a:xfrm>
          <a:prstGeom prst="rect">
            <a:avLst/>
          </a:prstGeom>
        </p:spPr>
        <p:txBody>
          <a:bodyPr anchor="ctr" anchorCtr="0"/>
          <a:lstStyle>
            <a:lvl1pPr marL="0" indent="0" algn="ctr">
              <a:buNone/>
              <a:defRPr sz="2800" b="1">
                <a:latin typeface="楷体" pitchFamily="49" charset="-122"/>
                <a:ea typeface="楷体" pitchFamily="49" charset="-122"/>
              </a:defRPr>
            </a:lvl1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882A642C-7F80-4252-B710-31432EEE4149}" type="datetime1">
              <a:rPr lang="zh-CN" altLang="en-US" smtClean="0"/>
              <a:pPr/>
              <a:t>2020/10/29</a:t>
            </a:fld>
            <a:endParaRPr lang="zh-CN" altLang="en-US" dirty="0"/>
          </a:p>
        </p:txBody>
      </p:sp>
      <p:sp>
        <p:nvSpPr>
          <p:cNvPr id="5" name="页脚占位符 4"/>
          <p:cNvSpPr>
            <a:spLocks noGrp="1"/>
          </p:cNvSpPr>
          <p:nvPr>
            <p:ph type="ftr" sz="quarter" idx="11"/>
          </p:nvPr>
        </p:nvSpPr>
        <p:spPr/>
        <p:txBody>
          <a:bodyPr/>
          <a:lstStyle/>
          <a:p>
            <a:fld id="{91947817-155D-438F-98CC-1A8DC07B342C}" type="slidenum">
              <a:rPr lang="zh-CN" altLang="en-US" smtClean="0"/>
              <a:pPr/>
              <a:t>‹#›</a:t>
            </a:fld>
            <a:endParaRPr lang="zh-CN" altLang="en-US" dirty="0"/>
          </a:p>
        </p:txBody>
      </p:sp>
      <p:sp>
        <p:nvSpPr>
          <p:cNvPr id="6" name="灯片编号占位符 5"/>
          <p:cNvSpPr>
            <a:spLocks noGrp="1"/>
          </p:cNvSpPr>
          <p:nvPr>
            <p:ph type="sldNum" sz="quarter" idx="12"/>
          </p:nvPr>
        </p:nvSpPr>
        <p:spPr/>
        <p:txBody>
          <a:bodyPr/>
          <a:lstStyle>
            <a:lvl1pPr>
              <a:defRPr sz="1800">
                <a:solidFill>
                  <a:schemeClr val="tx1"/>
                </a:solidFill>
              </a:defRPr>
            </a:lvl1pPr>
          </a:lstStyle>
          <a:p>
            <a:fld id="{0C913308-F349-4B6D-A68A-DD1791B4A57B}" type="slidenum">
              <a:rPr lang="zh-CN" altLang="en-US" smtClean="0"/>
              <a:pPr/>
              <a:t>‹#›</a:t>
            </a:fld>
            <a:endParaRPr lang="zh-CN" altLang="en-US" dirty="0"/>
          </a:p>
        </p:txBody>
      </p:sp>
      <p:pic>
        <p:nvPicPr>
          <p:cNvPr id="3074" name="Picture 2" descr="F:\1.工作\2.课件，PPT\PPT用图片资源\NBU 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93226" y="8544"/>
            <a:ext cx="865500" cy="8101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userDrawn="1"/>
        </p:nvCxnSpPr>
        <p:spPr>
          <a:xfrm>
            <a:off x="272376" y="818652"/>
            <a:ext cx="9361248" cy="0"/>
          </a:xfrm>
          <a:prstGeom prst="line">
            <a:avLst/>
          </a:prstGeom>
          <a:ln w="19050">
            <a:solidFill>
              <a:srgbClr val="FF0000"/>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3838307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82329" y="2505075"/>
            <a:ext cx="4190702"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14913" y="2505075"/>
            <a:ext cx="4211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A5A33DE-18AF-40CA-BE7B-4DAEC05D4F37}" type="datetimeFigureOut">
              <a:rPr lang="zh-CN" altLang="en-US" smtClean="0"/>
              <a:pPr/>
              <a:t>2020/10/29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DC02824-CC2E-47F7-A3DA-912389C15FE5}"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A33DE-18AF-40CA-BE7B-4DAEC05D4F37}" type="datetimeFigureOut">
              <a:rPr lang="zh-CN" altLang="en-US" smtClean="0"/>
              <a:pPr/>
              <a:t>2020/10/29</a:t>
            </a:fld>
            <a:endParaRPr lang="zh-CN"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C02824-CC2E-47F7-A3DA-912389C15FE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_rels/slide1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58.jpg"/><Relationship Id="rId4" Type="http://schemas.openxmlformats.org/officeDocument/2006/relationships/image" Target="../media/image57.jpg"/></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1.jpg"/></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notesSlide" Target="../notesSlides/notesSlide6.xml"/><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356350"/>
            <a:ext cx="2228850" cy="365125"/>
          </a:xfrm>
        </p:spPr>
        <p:txBody>
          <a:bodyPr/>
          <a:lstStyle/>
          <a:p>
            <a:fld id="{0C913308-F349-4B6D-A68A-DD1791B4A57B}" type="slidenum">
              <a:rPr lang="zh-CN" altLang="en-US" smtClean="0">
                <a:cs typeface="+mn-ea"/>
                <a:sym typeface="+mn-lt"/>
              </a:rPr>
              <a:pPr/>
              <a:t>1</a:t>
            </a:fld>
            <a:endParaRPr lang="zh-CN" altLang="en-US" dirty="0">
              <a:cs typeface="+mn-ea"/>
              <a:sym typeface="+mn-lt"/>
            </a:endParaRPr>
          </a:p>
        </p:txBody>
      </p:sp>
      <p:sp>
        <p:nvSpPr>
          <p:cNvPr id="19" name="矩形: 圆角 18">
            <a:extLst>
              <a:ext uri="{FF2B5EF4-FFF2-40B4-BE49-F238E27FC236}">
                <a16:creationId xmlns:a16="http://schemas.microsoft.com/office/drawing/2014/main" id="{918B290A-7605-4FF1-A374-4CF98F1A9D63}"/>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Product introduction</a:t>
            </a:r>
            <a:endParaRPr lang="zh-CN" altLang="en-US" dirty="0"/>
          </a:p>
        </p:txBody>
      </p:sp>
      <p:sp>
        <p:nvSpPr>
          <p:cNvPr id="28" name="文本框 27">
            <a:extLst>
              <a:ext uri="{FF2B5EF4-FFF2-40B4-BE49-F238E27FC236}">
                <a16:creationId xmlns:a16="http://schemas.microsoft.com/office/drawing/2014/main" id="{3A1CEAD2-9D1B-4713-8274-C766C464ED3C}"/>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2" name="直接连接符 11">
            <a:extLst>
              <a:ext uri="{FF2B5EF4-FFF2-40B4-BE49-F238E27FC236}">
                <a16:creationId xmlns:a16="http://schemas.microsoft.com/office/drawing/2014/main" id="{EDAFD580-9FD8-41BE-87BC-C8C4ED7AF2A6}"/>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5E764E4C-A418-443D-956D-7F00CBF86155}"/>
              </a:ext>
            </a:extLst>
          </p:cNvPr>
          <p:cNvSpPr/>
          <p:nvPr/>
        </p:nvSpPr>
        <p:spPr>
          <a:xfrm>
            <a:off x="369550" y="2013574"/>
            <a:ext cx="9224544" cy="3534622"/>
          </a:xfrm>
          <a:prstGeom prst="rect">
            <a:avLst/>
          </a:prstGeom>
        </p:spPr>
        <p:txBody>
          <a:bodyPr wrap="square">
            <a:spAutoFit/>
          </a:bodyPr>
          <a:lstStyle/>
          <a:p>
            <a:pPr>
              <a:lnSpc>
                <a:spcPct val="200000"/>
              </a:lnSpc>
              <a:defRPr/>
            </a:pPr>
            <a:r>
              <a:rPr lang="en-US" altLang="zh-CN" b="1" dirty="0">
                <a:latin typeface="+mn-ea"/>
              </a:rPr>
              <a:t>Purpose of nitrogen oxygen sensor:</a:t>
            </a:r>
          </a:p>
          <a:p>
            <a:pPr marL="342900" indent="-342900">
              <a:lnSpc>
                <a:spcPct val="200000"/>
              </a:lnSpc>
              <a:buAutoNum type="arabicPeriod"/>
              <a:defRPr/>
            </a:pPr>
            <a:r>
              <a:rPr lang="en-US" altLang="zh-CN" sz="1200" b="1" dirty="0">
                <a:latin typeface="+mn-ea"/>
              </a:rPr>
              <a:t>Closed loop control of NOx post-treatment system is carried out to improve NOx conversion efficiency and implement more stringent NOx limit standard</a:t>
            </a:r>
          </a:p>
          <a:p>
            <a:pPr marL="342900" indent="-342900">
              <a:lnSpc>
                <a:spcPct val="200000"/>
              </a:lnSpc>
              <a:buAutoNum type="arabicPeriod"/>
              <a:defRPr/>
            </a:pPr>
            <a:r>
              <a:rPr lang="en-US" altLang="zh-CN" sz="1200" b="1" dirty="0">
                <a:latin typeface="+mn-ea"/>
              </a:rPr>
              <a:t>Facilitate the mandatory implementation of OBD from light vehicles to heavy vehicles</a:t>
            </a:r>
          </a:p>
          <a:p>
            <a:pPr marL="342900" indent="-342900">
              <a:lnSpc>
                <a:spcPct val="200000"/>
              </a:lnSpc>
              <a:buAutoNum type="arabicPeriod"/>
              <a:defRPr/>
            </a:pPr>
            <a:r>
              <a:rPr lang="en-US" altLang="zh-CN" sz="1200" b="1" dirty="0">
                <a:latin typeface="+mn-ea"/>
              </a:rPr>
              <a:t>It is an effective and reliable technical means to detect, diagnose and control the NOx emission of diesel engine</a:t>
            </a:r>
          </a:p>
          <a:p>
            <a:pPr>
              <a:lnSpc>
                <a:spcPct val="200000"/>
              </a:lnSpc>
              <a:defRPr/>
            </a:pPr>
            <a:r>
              <a:rPr lang="en-US" altLang="zh-CN" sz="1200" b="1" dirty="0">
                <a:latin typeface="+mn-ea"/>
              </a:rPr>
              <a:t>The purpose of the PM sensor is to:</a:t>
            </a:r>
          </a:p>
          <a:p>
            <a:pPr marL="228600" indent="-228600">
              <a:lnSpc>
                <a:spcPct val="200000"/>
              </a:lnSpc>
              <a:buAutoNum type="arabicPeriod"/>
              <a:defRPr/>
            </a:pPr>
            <a:r>
              <a:rPr lang="en-US" altLang="zh-CN" sz="1200" b="1" dirty="0">
                <a:latin typeface="+mn-ea"/>
              </a:rPr>
              <a:t>The content of soot (carbon particles) in the tail gas of post-treatment is monitored.</a:t>
            </a:r>
          </a:p>
          <a:p>
            <a:pPr>
              <a:lnSpc>
                <a:spcPct val="200000"/>
              </a:lnSpc>
              <a:defRPr/>
            </a:pPr>
            <a:r>
              <a:rPr lang="en-US" altLang="zh-CN" sz="1200" b="1" dirty="0">
                <a:latin typeface="+mn-ea"/>
              </a:rPr>
              <a:t>The purpose of vehicle oxygen sensor:</a:t>
            </a:r>
          </a:p>
          <a:p>
            <a:pPr>
              <a:lnSpc>
                <a:spcPct val="200000"/>
              </a:lnSpc>
              <a:defRPr/>
            </a:pPr>
            <a:r>
              <a:rPr lang="en-US" altLang="zh-CN" sz="1200" b="1" dirty="0">
                <a:latin typeface="+mn-ea"/>
              </a:rPr>
              <a:t>The air-fuel ratio of exhaust gas combustion is controlled to achieve the best exhaust purification effect.</a:t>
            </a:r>
            <a:endParaRPr lang="en-US" altLang="zh-CN" sz="1200" dirty="0">
              <a:latin typeface="+mn-ea"/>
            </a:endParaRPr>
          </a:p>
        </p:txBody>
      </p:sp>
    </p:spTree>
    <p:extLst>
      <p:ext uri="{BB962C8B-B14F-4D97-AF65-F5344CB8AC3E}">
        <p14:creationId xmlns:p14="http://schemas.microsoft.com/office/powerpoint/2010/main" val="81714000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4E2112D5-F8CF-4362-8F64-3F48F0A15DB9}"/>
              </a:ext>
            </a:extLst>
          </p:cNvPr>
          <p:cNvPicPr>
            <a:picLocks noChangeAspect="1"/>
          </p:cNvPicPr>
          <p:nvPr/>
        </p:nvPicPr>
        <p:blipFill>
          <a:blip r:embed="rId2" cstate="print"/>
          <a:stretch>
            <a:fillRect/>
          </a:stretch>
        </p:blipFill>
        <p:spPr>
          <a:xfrm rot="16200000">
            <a:off x="611211" y="2841533"/>
            <a:ext cx="1513710" cy="2439570"/>
          </a:xfrm>
          <a:prstGeom prst="rect">
            <a:avLst/>
          </a:prstGeom>
        </p:spPr>
      </p:pic>
      <p:sp>
        <p:nvSpPr>
          <p:cNvPr id="20" name="AutoShape 8" descr="u=2293289778,1604123639&amp;fm=23&amp;gp=0"/>
          <p:cNvSpPr>
            <a:spLocks noChangeAspect="1" noChangeArrowheads="1"/>
          </p:cNvSpPr>
          <p:nvPr/>
        </p:nvSpPr>
        <p:spPr bwMode="auto">
          <a:xfrm>
            <a:off x="4572654" y="2367624"/>
            <a:ext cx="274263" cy="141455"/>
          </a:xfrm>
          <a:prstGeom prst="rect">
            <a:avLst/>
          </a:prstGeom>
          <a:noFill/>
          <a:ln w="9525">
            <a:noFill/>
            <a:miter lim="800000"/>
          </a:ln>
        </p:spPr>
        <p:txBody>
          <a:bodyPr/>
          <a:lstStyle/>
          <a:p>
            <a:endParaRPr lang="zh-CN" altLang="en-US"/>
          </a:p>
        </p:txBody>
      </p:sp>
      <p:sp>
        <p:nvSpPr>
          <p:cNvPr id="21" name="AutoShape 10" descr="u=2293289778,1604123639&amp;fm=23&amp;gp=0"/>
          <p:cNvSpPr>
            <a:spLocks noChangeAspect="1" noChangeArrowheads="1"/>
          </p:cNvSpPr>
          <p:nvPr/>
        </p:nvSpPr>
        <p:spPr bwMode="auto">
          <a:xfrm>
            <a:off x="4572654" y="2367624"/>
            <a:ext cx="274263" cy="141455"/>
          </a:xfrm>
          <a:prstGeom prst="rect">
            <a:avLst/>
          </a:prstGeom>
          <a:noFill/>
          <a:ln w="9525">
            <a:noFill/>
            <a:miter lim="800000"/>
          </a:ln>
        </p:spPr>
        <p:txBody>
          <a:bodyPr/>
          <a:lstStyle/>
          <a:p>
            <a:endParaRPr lang="zh-CN" altLang="en-US"/>
          </a:p>
        </p:txBody>
      </p:sp>
      <p:sp>
        <p:nvSpPr>
          <p:cNvPr id="22" name="AutoShape 12" descr="u=2293289778,1604123639&amp;fm=23&amp;gp=0"/>
          <p:cNvSpPr>
            <a:spLocks noChangeAspect="1" noChangeArrowheads="1"/>
          </p:cNvSpPr>
          <p:nvPr/>
        </p:nvSpPr>
        <p:spPr bwMode="auto">
          <a:xfrm>
            <a:off x="4572654" y="2367624"/>
            <a:ext cx="274263" cy="141455"/>
          </a:xfrm>
          <a:prstGeom prst="rect">
            <a:avLst/>
          </a:prstGeom>
          <a:noFill/>
          <a:ln w="9525">
            <a:noFill/>
            <a:miter lim="800000"/>
          </a:ln>
        </p:spPr>
        <p:txBody>
          <a:bodyPr/>
          <a:lstStyle/>
          <a:p>
            <a:endParaRPr lang="zh-CN" altLang="en-US"/>
          </a:p>
        </p:txBody>
      </p:sp>
      <p:pic>
        <p:nvPicPr>
          <p:cNvPr id="23" name="Picture 13"/>
          <p:cNvPicPr>
            <a:picLocks noChangeAspect="1" noChangeArrowheads="1"/>
          </p:cNvPicPr>
          <p:nvPr/>
        </p:nvPicPr>
        <p:blipFill>
          <a:blip r:embed="rId3" cstate="print"/>
          <a:srcRect/>
          <a:stretch>
            <a:fillRect/>
          </a:stretch>
        </p:blipFill>
        <p:spPr bwMode="auto">
          <a:xfrm>
            <a:off x="248007" y="1291639"/>
            <a:ext cx="2433434" cy="1639931"/>
          </a:xfrm>
          <a:prstGeom prst="rect">
            <a:avLst/>
          </a:prstGeom>
          <a:noFill/>
          <a:ln w="9525">
            <a:noFill/>
            <a:miter lim="800000"/>
            <a:headEnd/>
            <a:tailEnd/>
          </a:ln>
        </p:spPr>
      </p:pic>
      <p:pic>
        <p:nvPicPr>
          <p:cNvPr id="24" name="Picture 14"/>
          <p:cNvPicPr>
            <a:picLocks noChangeAspect="1" noChangeArrowheads="1"/>
          </p:cNvPicPr>
          <p:nvPr/>
        </p:nvPicPr>
        <p:blipFill>
          <a:blip r:embed="rId4" cstate="print"/>
          <a:srcRect l="5670" r="9441"/>
          <a:stretch>
            <a:fillRect/>
          </a:stretch>
        </p:blipFill>
        <p:spPr bwMode="auto">
          <a:xfrm>
            <a:off x="3577467" y="1300540"/>
            <a:ext cx="2737913" cy="1647642"/>
          </a:xfrm>
          <a:prstGeom prst="rect">
            <a:avLst/>
          </a:prstGeom>
          <a:noFill/>
          <a:ln w="9525">
            <a:noFill/>
            <a:miter lim="800000"/>
            <a:headEnd/>
            <a:tailEnd/>
          </a:ln>
        </p:spPr>
      </p:pic>
      <p:sp>
        <p:nvSpPr>
          <p:cNvPr id="28" name="燕尾形箭头 27"/>
          <p:cNvSpPr/>
          <p:nvPr/>
        </p:nvSpPr>
        <p:spPr bwMode="auto">
          <a:xfrm>
            <a:off x="2855068" y="2007397"/>
            <a:ext cx="518349" cy="233928"/>
          </a:xfrm>
          <a:prstGeom prst="notched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9" name="燕尾形箭头 28"/>
          <p:cNvSpPr/>
          <p:nvPr/>
        </p:nvSpPr>
        <p:spPr bwMode="auto">
          <a:xfrm>
            <a:off x="6315380" y="2007397"/>
            <a:ext cx="518349" cy="233928"/>
          </a:xfrm>
          <a:prstGeom prst="notched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30" name="燕尾形箭头 29"/>
          <p:cNvSpPr/>
          <p:nvPr/>
        </p:nvSpPr>
        <p:spPr bwMode="auto">
          <a:xfrm flipH="1">
            <a:off x="2852377" y="4904448"/>
            <a:ext cx="518350" cy="233927"/>
          </a:xfrm>
          <a:prstGeom prst="notched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46" name="灯片编号占位符 1"/>
          <p:cNvSpPr>
            <a:spLocks noGrp="1"/>
          </p:cNvSpPr>
          <p:nvPr>
            <p:ph type="sldNum" sz="quarter" idx="12"/>
          </p:nvPr>
        </p:nvSpPr>
        <p:spPr>
          <a:xfrm>
            <a:off x="7391400" y="6492875"/>
            <a:ext cx="2133600" cy="365125"/>
          </a:xfrm>
        </p:spPr>
        <p:txBody>
          <a:bodyPr/>
          <a:lstStyle/>
          <a:p>
            <a:pPr>
              <a:defRPr/>
            </a:pPr>
            <a:fld id="{3C261EDC-D31A-4C51-9F62-F6FD82E6CB72}" type="slidenum">
              <a:rPr lang="zh-CN" altLang="en-US" smtClean="0"/>
              <a:pPr>
                <a:defRPr/>
              </a:pPr>
              <a:t>10</a:t>
            </a:fld>
            <a:endParaRPr lang="zh-CN" altLang="en-US" dirty="0"/>
          </a:p>
        </p:txBody>
      </p:sp>
      <p:pic>
        <p:nvPicPr>
          <p:cNvPr id="49" name="图片 48">
            <a:extLst>
              <a:ext uri="{FF2B5EF4-FFF2-40B4-BE49-F238E27FC236}">
                <a16:creationId xmlns:a16="http://schemas.microsoft.com/office/drawing/2014/main" id="{E5F9825F-ECF7-4E4E-ADB3-B3FB75780A8E}"/>
              </a:ext>
            </a:extLst>
          </p:cNvPr>
          <p:cNvPicPr>
            <a:picLocks noChangeAspect="1"/>
          </p:cNvPicPr>
          <p:nvPr/>
        </p:nvPicPr>
        <p:blipFill>
          <a:blip r:embed="rId5" cstate="print"/>
          <a:stretch>
            <a:fillRect/>
          </a:stretch>
        </p:blipFill>
        <p:spPr>
          <a:xfrm rot="16200000">
            <a:off x="7485159" y="3630013"/>
            <a:ext cx="1528303" cy="2551379"/>
          </a:xfrm>
          <a:prstGeom prst="rect">
            <a:avLst/>
          </a:prstGeom>
        </p:spPr>
      </p:pic>
      <p:sp>
        <p:nvSpPr>
          <p:cNvPr id="47" name="矩形: 圆角 46">
            <a:extLst>
              <a:ext uri="{FF2B5EF4-FFF2-40B4-BE49-F238E27FC236}">
                <a16:creationId xmlns:a16="http://schemas.microsoft.com/office/drawing/2014/main" id="{3D49C88B-EF79-4817-A00C-96EBB3AA0BD3}"/>
              </a:ext>
            </a:extLst>
          </p:cNvPr>
          <p:cNvSpPr/>
          <p:nvPr/>
        </p:nvSpPr>
        <p:spPr>
          <a:xfrm>
            <a:off x="252952" y="246452"/>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n-US" altLang="zh-CN" b="0" i="0" dirty="0">
                <a:solidFill>
                  <a:srgbClr val="333333"/>
                </a:solidFill>
                <a:effectLst/>
                <a:latin typeface="Arial" panose="020B0604020202020204" pitchFamily="34" charset="0"/>
              </a:rPr>
              <a:t>             Product process</a:t>
            </a:r>
          </a:p>
        </p:txBody>
      </p:sp>
      <p:sp>
        <p:nvSpPr>
          <p:cNvPr id="50" name="文本框 49">
            <a:extLst>
              <a:ext uri="{FF2B5EF4-FFF2-40B4-BE49-F238E27FC236}">
                <a16:creationId xmlns:a16="http://schemas.microsoft.com/office/drawing/2014/main" id="{B0DB6B10-AD58-42E8-9F0C-5621254EA520}"/>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58" name="直接连接符 57">
            <a:extLst>
              <a:ext uri="{FF2B5EF4-FFF2-40B4-BE49-F238E27FC236}">
                <a16:creationId xmlns:a16="http://schemas.microsoft.com/office/drawing/2014/main" id="{850EF088-57FE-410F-8269-19C6BF7021E7}"/>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3FF31CBF-7017-4E1E-840D-96E2339A1131}"/>
              </a:ext>
            </a:extLst>
          </p:cNvPr>
          <p:cNvPicPr>
            <a:picLocks noChangeAspect="1"/>
          </p:cNvPicPr>
          <p:nvPr/>
        </p:nvPicPr>
        <p:blipFill>
          <a:blip r:embed="rId6"/>
          <a:stretch>
            <a:fillRect/>
          </a:stretch>
        </p:blipFill>
        <p:spPr>
          <a:xfrm>
            <a:off x="7365919" y="1258301"/>
            <a:ext cx="1856117" cy="1689878"/>
          </a:xfrm>
          <a:prstGeom prst="rect">
            <a:avLst/>
          </a:prstGeom>
        </p:spPr>
      </p:pic>
      <p:pic>
        <p:nvPicPr>
          <p:cNvPr id="2" name="图片 1">
            <a:extLst>
              <a:ext uri="{FF2B5EF4-FFF2-40B4-BE49-F238E27FC236}">
                <a16:creationId xmlns:a16="http://schemas.microsoft.com/office/drawing/2014/main" id="{EE949DCD-33F6-4B12-8E48-A6EA8057DC3B}"/>
              </a:ext>
            </a:extLst>
          </p:cNvPr>
          <p:cNvPicPr>
            <a:picLocks noChangeAspect="1"/>
          </p:cNvPicPr>
          <p:nvPr/>
        </p:nvPicPr>
        <p:blipFill>
          <a:blip r:embed="rId7"/>
          <a:stretch>
            <a:fillRect/>
          </a:stretch>
        </p:blipFill>
        <p:spPr>
          <a:xfrm>
            <a:off x="122272" y="5018006"/>
            <a:ext cx="2465580" cy="1639939"/>
          </a:xfrm>
          <a:prstGeom prst="rect">
            <a:avLst/>
          </a:prstGeom>
        </p:spPr>
      </p:pic>
      <p:pic>
        <p:nvPicPr>
          <p:cNvPr id="6" name="图片 5">
            <a:extLst>
              <a:ext uri="{FF2B5EF4-FFF2-40B4-BE49-F238E27FC236}">
                <a16:creationId xmlns:a16="http://schemas.microsoft.com/office/drawing/2014/main" id="{22A20D97-6CA7-4322-93C6-D71BE1E2C181}"/>
              </a:ext>
            </a:extLst>
          </p:cNvPr>
          <p:cNvPicPr>
            <a:picLocks noChangeAspect="1"/>
          </p:cNvPicPr>
          <p:nvPr/>
        </p:nvPicPr>
        <p:blipFill>
          <a:blip r:embed="rId8"/>
          <a:stretch>
            <a:fillRect/>
          </a:stretch>
        </p:blipFill>
        <p:spPr>
          <a:xfrm>
            <a:off x="3513584" y="4198036"/>
            <a:ext cx="2470376" cy="1639939"/>
          </a:xfrm>
          <a:prstGeom prst="rect">
            <a:avLst/>
          </a:prstGeom>
        </p:spPr>
      </p:pic>
      <p:sp>
        <p:nvSpPr>
          <p:cNvPr id="31" name="燕尾形箭头 29">
            <a:extLst>
              <a:ext uri="{FF2B5EF4-FFF2-40B4-BE49-F238E27FC236}">
                <a16:creationId xmlns:a16="http://schemas.microsoft.com/office/drawing/2014/main" id="{4F82162D-D40B-415B-BBFB-C3B3EFEF0095}"/>
              </a:ext>
            </a:extLst>
          </p:cNvPr>
          <p:cNvSpPr/>
          <p:nvPr/>
        </p:nvSpPr>
        <p:spPr bwMode="auto">
          <a:xfrm flipH="1">
            <a:off x="6248485" y="4960021"/>
            <a:ext cx="518350" cy="233927"/>
          </a:xfrm>
          <a:prstGeom prst="notched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32" name="燕尾形箭头 28">
            <a:extLst>
              <a:ext uri="{FF2B5EF4-FFF2-40B4-BE49-F238E27FC236}">
                <a16:creationId xmlns:a16="http://schemas.microsoft.com/office/drawing/2014/main" id="{718CB531-DC46-49A3-B09C-ACAEF99D0937}"/>
              </a:ext>
            </a:extLst>
          </p:cNvPr>
          <p:cNvSpPr/>
          <p:nvPr/>
        </p:nvSpPr>
        <p:spPr bwMode="auto">
          <a:xfrm rot="5400000">
            <a:off x="7782925" y="3457843"/>
            <a:ext cx="557086" cy="250332"/>
          </a:xfrm>
          <a:prstGeom prst="notched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47747009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27B6D60-C4B7-4D4F-AD29-BDF0A2A9E050}"/>
              </a:ext>
            </a:extLst>
          </p:cNvPr>
          <p:cNvPicPr>
            <a:picLocks noChangeAspect="1"/>
          </p:cNvPicPr>
          <p:nvPr/>
        </p:nvPicPr>
        <p:blipFill>
          <a:blip r:embed="rId3" cstate="print"/>
          <a:stretch>
            <a:fillRect/>
          </a:stretch>
        </p:blipFill>
        <p:spPr>
          <a:xfrm rot="16200000">
            <a:off x="756961" y="1813487"/>
            <a:ext cx="1899234" cy="2897640"/>
          </a:xfrm>
          <a:prstGeom prst="rect">
            <a:avLst/>
          </a:prstGeom>
        </p:spPr>
      </p:pic>
      <p:pic>
        <p:nvPicPr>
          <p:cNvPr id="1027" name="Picture 3" descr="C:\Users\Bosen\Desktop\NOX装配5.jpg"/>
          <p:cNvPicPr>
            <a:picLocks noChangeAspect="1" noChangeArrowheads="1"/>
          </p:cNvPicPr>
          <p:nvPr/>
        </p:nvPicPr>
        <p:blipFill>
          <a:blip r:embed="rId4" cstate="print"/>
          <a:srcRect/>
          <a:stretch>
            <a:fillRect/>
          </a:stretch>
        </p:blipFill>
        <p:spPr bwMode="auto">
          <a:xfrm>
            <a:off x="3641861" y="2312690"/>
            <a:ext cx="2482611" cy="1842382"/>
          </a:xfrm>
          <a:prstGeom prst="rect">
            <a:avLst/>
          </a:prstGeom>
          <a:noFill/>
        </p:spPr>
      </p:pic>
      <p:pic>
        <p:nvPicPr>
          <p:cNvPr id="1028" name="Picture 4" descr="C:\Users\Bosen\Desktop\NOX装配9.jpg"/>
          <p:cNvPicPr>
            <a:picLocks noChangeAspect="1" noChangeArrowheads="1"/>
          </p:cNvPicPr>
          <p:nvPr/>
        </p:nvPicPr>
        <p:blipFill>
          <a:blip r:embed="rId5" cstate="print"/>
          <a:srcRect/>
          <a:stretch>
            <a:fillRect/>
          </a:stretch>
        </p:blipFill>
        <p:spPr bwMode="auto">
          <a:xfrm>
            <a:off x="3810455" y="4496200"/>
            <a:ext cx="2482611" cy="2122903"/>
          </a:xfrm>
          <a:prstGeom prst="rect">
            <a:avLst/>
          </a:prstGeom>
          <a:noFill/>
        </p:spPr>
      </p:pic>
      <p:pic>
        <p:nvPicPr>
          <p:cNvPr id="1029" name="Picture 5" descr="C:\Users\Bosen\Desktop\NOX装配8.jpg"/>
          <p:cNvPicPr>
            <a:picLocks noChangeAspect="1" noChangeArrowheads="1"/>
          </p:cNvPicPr>
          <p:nvPr/>
        </p:nvPicPr>
        <p:blipFill>
          <a:blip r:embed="rId6" cstate="print"/>
          <a:srcRect/>
          <a:stretch>
            <a:fillRect/>
          </a:stretch>
        </p:blipFill>
        <p:spPr bwMode="auto">
          <a:xfrm>
            <a:off x="6949954" y="4581482"/>
            <a:ext cx="2426775" cy="1933023"/>
          </a:xfrm>
          <a:prstGeom prst="rect">
            <a:avLst/>
          </a:prstGeom>
          <a:noFill/>
        </p:spPr>
      </p:pic>
      <p:sp>
        <p:nvSpPr>
          <p:cNvPr id="15" name="矩形: 圆角 14">
            <a:extLst>
              <a:ext uri="{FF2B5EF4-FFF2-40B4-BE49-F238E27FC236}">
                <a16:creationId xmlns:a16="http://schemas.microsoft.com/office/drawing/2014/main" id="{891FCA89-480F-478F-83AB-081A76302143}"/>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0" i="0" dirty="0">
                <a:solidFill>
                  <a:srgbClr val="333333"/>
                </a:solidFill>
                <a:effectLst/>
                <a:latin typeface="Arial" panose="020B0604020202020204" pitchFamily="34" charset="0"/>
              </a:rPr>
              <a:t>Product process</a:t>
            </a:r>
            <a:endParaRPr lang="zh-CN" altLang="en-US" dirty="0"/>
          </a:p>
        </p:txBody>
      </p:sp>
      <p:sp>
        <p:nvSpPr>
          <p:cNvPr id="16" name="文本框 15">
            <a:extLst>
              <a:ext uri="{FF2B5EF4-FFF2-40B4-BE49-F238E27FC236}">
                <a16:creationId xmlns:a16="http://schemas.microsoft.com/office/drawing/2014/main" id="{3FD358FF-9FF7-4EEC-9779-8469FF6C732C}"/>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7" name="直接连接符 16">
            <a:extLst>
              <a:ext uri="{FF2B5EF4-FFF2-40B4-BE49-F238E27FC236}">
                <a16:creationId xmlns:a16="http://schemas.microsoft.com/office/drawing/2014/main" id="{E04F1808-E103-431D-9F54-91B31794AC2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18" name="27073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BB0E353-6327-4914-AF54-910D3E90D987}"/>
              </a:ext>
            </a:extLst>
          </p:cNvPr>
          <p:cNvGrpSpPr>
            <a:grpSpLocks noChangeAspect="1"/>
          </p:cNvGrpSpPr>
          <p:nvPr>
            <p:custDataLst>
              <p:tags r:id="rId1"/>
            </p:custDataLst>
          </p:nvPr>
        </p:nvGrpSpPr>
        <p:grpSpPr>
          <a:xfrm>
            <a:off x="781855" y="1130300"/>
            <a:ext cx="8593951" cy="3228497"/>
            <a:chOff x="801694" y="1132647"/>
            <a:chExt cx="10858500" cy="5001453"/>
          </a:xfrm>
        </p:grpSpPr>
        <p:sp>
          <p:nvSpPr>
            <p:cNvPr id="19" name="ísḷïḑè">
              <a:extLst>
                <a:ext uri="{FF2B5EF4-FFF2-40B4-BE49-F238E27FC236}">
                  <a16:creationId xmlns:a16="http://schemas.microsoft.com/office/drawing/2014/main" id="{39E2B1A3-E6CB-4A8A-923D-5EECBA3BE74F}"/>
                </a:ext>
              </a:extLst>
            </p:cNvPr>
            <p:cNvSpPr txBox="1"/>
            <p:nvPr/>
          </p:nvSpPr>
          <p:spPr>
            <a:xfrm>
              <a:off x="801694" y="1132647"/>
              <a:ext cx="10858500" cy="672621"/>
            </a:xfrm>
            <a:prstGeom prst="rect">
              <a:avLst/>
            </a:prstGeom>
            <a:noFill/>
            <a:ln>
              <a:noFill/>
            </a:ln>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en-US" sz="2400" b="1" dirty="0"/>
            </a:p>
          </p:txBody>
        </p:sp>
        <p:cxnSp>
          <p:nvCxnSpPr>
            <p:cNvPr id="23" name="直接连接符 22">
              <a:extLst>
                <a:ext uri="{FF2B5EF4-FFF2-40B4-BE49-F238E27FC236}">
                  <a16:creationId xmlns:a16="http://schemas.microsoft.com/office/drawing/2014/main" id="{E5F927D8-A027-45FA-B00D-430F038A9E37}"/>
                </a:ext>
              </a:extLst>
            </p:cNvPr>
            <p:cNvCxnSpPr/>
            <p:nvPr/>
          </p:nvCxnSpPr>
          <p:spPr>
            <a:xfrm>
              <a:off x="4106264" y="3657600"/>
              <a:ext cx="0" cy="24765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03899D7D-930D-4419-94AF-B6AB4D1FE8A5}"/>
                </a:ext>
              </a:extLst>
            </p:cNvPr>
            <p:cNvCxnSpPr/>
            <p:nvPr/>
          </p:nvCxnSpPr>
          <p:spPr>
            <a:xfrm>
              <a:off x="8073038" y="3657600"/>
              <a:ext cx="0" cy="24765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6" name="图片 5">
            <a:extLst>
              <a:ext uri="{FF2B5EF4-FFF2-40B4-BE49-F238E27FC236}">
                <a16:creationId xmlns:a16="http://schemas.microsoft.com/office/drawing/2014/main" id="{165277D3-19B6-4CF0-8BBF-D8A0B0ACCA4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73740" y="2323843"/>
            <a:ext cx="2426768" cy="1866850"/>
          </a:xfrm>
          <a:prstGeom prst="rect">
            <a:avLst/>
          </a:prstGeom>
        </p:spPr>
      </p:pic>
      <p:pic>
        <p:nvPicPr>
          <p:cNvPr id="8" name="图片 7">
            <a:extLst>
              <a:ext uri="{FF2B5EF4-FFF2-40B4-BE49-F238E27FC236}">
                <a16:creationId xmlns:a16="http://schemas.microsoft.com/office/drawing/2014/main" id="{0F99E88E-EBA8-4C5F-842D-DF6FFC606BB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047" y="4516461"/>
            <a:ext cx="3490103" cy="2102641"/>
          </a:xfrm>
          <a:prstGeom prst="rect">
            <a:avLst/>
          </a:prstGeom>
        </p:spPr>
      </p:pic>
    </p:spTree>
    <p:extLst>
      <p:ext uri="{BB962C8B-B14F-4D97-AF65-F5344CB8AC3E}">
        <p14:creationId xmlns:p14="http://schemas.microsoft.com/office/powerpoint/2010/main" val="258664071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8D5A772-8751-45D6-AA62-B6DA3700BE25}"/>
              </a:ext>
            </a:extLst>
          </p:cNvPr>
          <p:cNvPicPr>
            <a:picLocks noChangeAspect="1"/>
          </p:cNvPicPr>
          <p:nvPr/>
        </p:nvPicPr>
        <p:blipFill>
          <a:blip r:embed="rId2"/>
          <a:stretch>
            <a:fillRect/>
          </a:stretch>
        </p:blipFill>
        <p:spPr>
          <a:xfrm>
            <a:off x="155389" y="1991913"/>
            <a:ext cx="9448800" cy="3698596"/>
          </a:xfrm>
          <a:prstGeom prst="rect">
            <a:avLst/>
          </a:prstGeom>
        </p:spPr>
      </p:pic>
      <p:sp>
        <p:nvSpPr>
          <p:cNvPr id="4" name="矩形: 圆角 3">
            <a:extLst>
              <a:ext uri="{FF2B5EF4-FFF2-40B4-BE49-F238E27FC236}">
                <a16:creationId xmlns:a16="http://schemas.microsoft.com/office/drawing/2014/main" id="{29006C0F-ACF4-495C-A80E-0AEC94BCA359}"/>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Product drawing</a:t>
            </a:r>
            <a:endParaRPr lang="zh-CN" altLang="en-US" dirty="0"/>
          </a:p>
        </p:txBody>
      </p:sp>
      <p:sp>
        <p:nvSpPr>
          <p:cNvPr id="5" name="文本框 4">
            <a:extLst>
              <a:ext uri="{FF2B5EF4-FFF2-40B4-BE49-F238E27FC236}">
                <a16:creationId xmlns:a16="http://schemas.microsoft.com/office/drawing/2014/main" id="{92EECE5F-8ECC-4983-A360-DEA394806C2F}"/>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6" name="直接连接符 5">
            <a:extLst>
              <a:ext uri="{FF2B5EF4-FFF2-40B4-BE49-F238E27FC236}">
                <a16:creationId xmlns:a16="http://schemas.microsoft.com/office/drawing/2014/main" id="{E1356FCD-790B-4C98-9865-88B9B8F9D91F}"/>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84540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891FCA89-480F-478F-83AB-081A76302143}"/>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Calibration and testing</a:t>
            </a:r>
            <a:endParaRPr lang="zh-CN" altLang="en-US" dirty="0"/>
          </a:p>
        </p:txBody>
      </p:sp>
      <p:sp>
        <p:nvSpPr>
          <p:cNvPr id="16" name="文本框 15">
            <a:extLst>
              <a:ext uri="{FF2B5EF4-FFF2-40B4-BE49-F238E27FC236}">
                <a16:creationId xmlns:a16="http://schemas.microsoft.com/office/drawing/2014/main" id="{3FD358FF-9FF7-4EEC-9779-8469FF6C732C}"/>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7" name="直接连接符 16">
            <a:extLst>
              <a:ext uri="{FF2B5EF4-FFF2-40B4-BE49-F238E27FC236}">
                <a16:creationId xmlns:a16="http://schemas.microsoft.com/office/drawing/2014/main" id="{E04F1808-E103-431D-9F54-91B31794AC2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A85EFA6A-BF45-4B00-A770-1A3DC9C36125}"/>
              </a:ext>
            </a:extLst>
          </p:cNvPr>
          <p:cNvSpPr txBox="1"/>
          <p:nvPr/>
        </p:nvSpPr>
        <p:spPr>
          <a:xfrm>
            <a:off x="331655" y="1540636"/>
            <a:ext cx="8807132" cy="1200329"/>
          </a:xfrm>
          <a:prstGeom prst="rect">
            <a:avLst/>
          </a:prstGeom>
          <a:noFill/>
        </p:spPr>
        <p:txBody>
          <a:bodyPr wrap="square" rtlCol="0">
            <a:spAutoFit/>
          </a:bodyPr>
          <a:lstStyle/>
          <a:p>
            <a:pPr marL="342900" indent="-342900">
              <a:buAutoNum type="arabicPeriod"/>
            </a:pPr>
            <a:r>
              <a:rPr lang="en-US" altLang="zh-CN" dirty="0"/>
              <a:t>100% of all chips are tested for aging, ensuring the service life of the products </a:t>
            </a:r>
          </a:p>
          <a:p>
            <a:pPr marL="342900" indent="-342900">
              <a:buAutoNum type="arabicPeriod"/>
            </a:pPr>
            <a:r>
              <a:rPr lang="en-US" altLang="zh-CN" dirty="0"/>
              <a:t>100% aging of electronic hardware to eliminate potential defects of electronic parts</a:t>
            </a:r>
          </a:p>
          <a:p>
            <a:pPr marL="342900" indent="-342900">
              <a:buAutoNum type="arabicPeriod"/>
            </a:pPr>
            <a:r>
              <a:rPr lang="en-US" altLang="zh-CN" dirty="0"/>
              <a:t>Before all products leave the factory, conduct 0-1200ppm full curve calibration to ensure the accuracy of product signal</a:t>
            </a:r>
            <a:endParaRPr lang="zh-CN" altLang="en-US" dirty="0"/>
          </a:p>
        </p:txBody>
      </p:sp>
      <p:pic>
        <p:nvPicPr>
          <p:cNvPr id="5" name="图片 4">
            <a:extLst>
              <a:ext uri="{FF2B5EF4-FFF2-40B4-BE49-F238E27FC236}">
                <a16:creationId xmlns:a16="http://schemas.microsoft.com/office/drawing/2014/main" id="{B0443951-2AA5-443A-9629-8DC0B62B37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5430" y="2781102"/>
            <a:ext cx="5739581" cy="3987549"/>
          </a:xfrm>
          <a:prstGeom prst="rect">
            <a:avLst/>
          </a:prstGeom>
        </p:spPr>
      </p:pic>
    </p:spTree>
    <p:extLst>
      <p:ext uri="{BB962C8B-B14F-4D97-AF65-F5344CB8AC3E}">
        <p14:creationId xmlns:p14="http://schemas.microsoft.com/office/powerpoint/2010/main" val="237294814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891FCA89-480F-478F-83AB-081A76302143}"/>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Our Factory</a:t>
            </a:r>
          </a:p>
        </p:txBody>
      </p:sp>
      <p:sp>
        <p:nvSpPr>
          <p:cNvPr id="16" name="文本框 15">
            <a:extLst>
              <a:ext uri="{FF2B5EF4-FFF2-40B4-BE49-F238E27FC236}">
                <a16:creationId xmlns:a16="http://schemas.microsoft.com/office/drawing/2014/main" id="{3FD358FF-9FF7-4EEC-9779-8469FF6C732C}"/>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7" name="直接连接符 16">
            <a:extLst>
              <a:ext uri="{FF2B5EF4-FFF2-40B4-BE49-F238E27FC236}">
                <a16:creationId xmlns:a16="http://schemas.microsoft.com/office/drawing/2014/main" id="{E04F1808-E103-431D-9F54-91B31794AC2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A85EFA6A-BF45-4B00-A770-1A3DC9C36125}"/>
              </a:ext>
            </a:extLst>
          </p:cNvPr>
          <p:cNvSpPr txBox="1"/>
          <p:nvPr/>
        </p:nvSpPr>
        <p:spPr>
          <a:xfrm>
            <a:off x="331655" y="1540636"/>
            <a:ext cx="8807132" cy="369332"/>
          </a:xfrm>
          <a:prstGeom prst="rect">
            <a:avLst/>
          </a:prstGeom>
          <a:noFill/>
        </p:spPr>
        <p:txBody>
          <a:bodyPr wrap="square" rtlCol="0">
            <a:spAutoFit/>
          </a:bodyPr>
          <a:lstStyle/>
          <a:p>
            <a:pPr marL="342900" indent="-342900">
              <a:buAutoNum type="arabicPeriod"/>
            </a:pPr>
            <a:endParaRPr lang="zh-CN" altLang="en-US" dirty="0"/>
          </a:p>
        </p:txBody>
      </p:sp>
      <p:pic>
        <p:nvPicPr>
          <p:cNvPr id="4" name="图片 3">
            <a:extLst>
              <a:ext uri="{FF2B5EF4-FFF2-40B4-BE49-F238E27FC236}">
                <a16:creationId xmlns:a16="http://schemas.microsoft.com/office/drawing/2014/main" id="{23379544-9D81-4A8E-8003-995B2F80F8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004" y="1223618"/>
            <a:ext cx="4804153" cy="2273259"/>
          </a:xfrm>
          <a:prstGeom prst="rect">
            <a:avLst/>
          </a:prstGeom>
        </p:spPr>
      </p:pic>
      <p:pic>
        <p:nvPicPr>
          <p:cNvPr id="6" name="图片 5">
            <a:extLst>
              <a:ext uri="{FF2B5EF4-FFF2-40B4-BE49-F238E27FC236}">
                <a16:creationId xmlns:a16="http://schemas.microsoft.com/office/drawing/2014/main" id="{13056EF5-CCE0-46B9-BB3E-BBE775503B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1278933"/>
            <a:ext cx="4953000" cy="2030992"/>
          </a:xfrm>
          <a:prstGeom prst="rect">
            <a:avLst/>
          </a:prstGeom>
        </p:spPr>
      </p:pic>
      <p:grpSp>
        <p:nvGrpSpPr>
          <p:cNvPr id="13" name="组合 12">
            <a:extLst>
              <a:ext uri="{FF2B5EF4-FFF2-40B4-BE49-F238E27FC236}">
                <a16:creationId xmlns:a16="http://schemas.microsoft.com/office/drawing/2014/main" id="{CF21B2B7-CD75-4B14-B45D-97D9203F9070}"/>
              </a:ext>
            </a:extLst>
          </p:cNvPr>
          <p:cNvGrpSpPr/>
          <p:nvPr/>
        </p:nvGrpSpPr>
        <p:grpSpPr>
          <a:xfrm>
            <a:off x="981832" y="3343702"/>
            <a:ext cx="8144302" cy="3575236"/>
            <a:chOff x="346075" y="1022731"/>
            <a:chExt cx="5838810" cy="2538000"/>
          </a:xfrm>
        </p:grpSpPr>
        <p:pic>
          <p:nvPicPr>
            <p:cNvPr id="14" name="图片 13" descr="图片包含 室内, 厨房, 照片, 食物&#10;&#10;描述已自动生成">
              <a:extLst>
                <a:ext uri="{FF2B5EF4-FFF2-40B4-BE49-F238E27FC236}">
                  <a16:creationId xmlns:a16="http://schemas.microsoft.com/office/drawing/2014/main" id="{57958CE6-A970-49C9-B6D1-569B6E0399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075" y="1022731"/>
              <a:ext cx="3384000" cy="2538000"/>
            </a:xfrm>
            <a:prstGeom prst="rect">
              <a:avLst/>
            </a:prstGeom>
          </p:spPr>
        </p:pic>
        <p:pic>
          <p:nvPicPr>
            <p:cNvPr id="18" name="图片 17">
              <a:extLst>
                <a:ext uri="{FF2B5EF4-FFF2-40B4-BE49-F238E27FC236}">
                  <a16:creationId xmlns:a16="http://schemas.microsoft.com/office/drawing/2014/main" id="{9D728731-C365-4246-90A6-A8D84202FC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4885" y="1031875"/>
              <a:ext cx="2520000" cy="2520000"/>
            </a:xfrm>
            <a:prstGeom prst="rect">
              <a:avLst/>
            </a:prstGeom>
          </p:spPr>
        </p:pic>
      </p:grpSp>
    </p:spTree>
    <p:extLst>
      <p:ext uri="{BB962C8B-B14F-4D97-AF65-F5344CB8AC3E}">
        <p14:creationId xmlns:p14="http://schemas.microsoft.com/office/powerpoint/2010/main" val="228843118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356350"/>
            <a:ext cx="2228850" cy="365125"/>
          </a:xfrm>
        </p:spPr>
        <p:txBody>
          <a:bodyPr/>
          <a:lstStyle/>
          <a:p>
            <a:fld id="{0C913308-F349-4B6D-A68A-DD1791B4A57B}" type="slidenum">
              <a:rPr lang="zh-CN" altLang="en-US" smtClean="0">
                <a:cs typeface="+mn-ea"/>
                <a:sym typeface="+mn-lt"/>
              </a:rPr>
              <a:pPr/>
              <a:t>15</a:t>
            </a:fld>
            <a:endParaRPr lang="zh-CN" altLang="en-US" dirty="0">
              <a:cs typeface="+mn-ea"/>
              <a:sym typeface="+mn-lt"/>
            </a:endParaRPr>
          </a:p>
        </p:txBody>
      </p:sp>
      <p:sp>
        <p:nvSpPr>
          <p:cNvPr id="12" name="矩形: 圆角 11">
            <a:extLst>
              <a:ext uri="{FF2B5EF4-FFF2-40B4-BE49-F238E27FC236}">
                <a16:creationId xmlns:a16="http://schemas.microsoft.com/office/drawing/2014/main" id="{0B054F2C-6FC0-4B6B-B011-E5D0AD0E65C2}"/>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Our signal is compared with the original one</a:t>
            </a:r>
          </a:p>
        </p:txBody>
      </p:sp>
      <p:sp>
        <p:nvSpPr>
          <p:cNvPr id="13" name="文本框 12">
            <a:extLst>
              <a:ext uri="{FF2B5EF4-FFF2-40B4-BE49-F238E27FC236}">
                <a16:creationId xmlns:a16="http://schemas.microsoft.com/office/drawing/2014/main" id="{0868BD46-3FE0-4983-AF15-1B2125F1111B}"/>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5" name="直接连接符 14">
            <a:extLst>
              <a:ext uri="{FF2B5EF4-FFF2-40B4-BE49-F238E27FC236}">
                <a16:creationId xmlns:a16="http://schemas.microsoft.com/office/drawing/2014/main" id="{17AC0AF0-2C16-48D4-9BDC-BC949F6E2E5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C61DE72D-2CC9-4C9C-8149-B84E92AA6F50}"/>
              </a:ext>
            </a:extLst>
          </p:cNvPr>
          <p:cNvSpPr txBox="1"/>
          <p:nvPr/>
        </p:nvSpPr>
        <p:spPr>
          <a:xfrm>
            <a:off x="3368593" y="1435561"/>
            <a:ext cx="2946926" cy="369332"/>
          </a:xfrm>
          <a:prstGeom prst="rect">
            <a:avLst/>
          </a:prstGeom>
          <a:noFill/>
        </p:spPr>
        <p:txBody>
          <a:bodyPr wrap="square" rtlCol="0">
            <a:spAutoFit/>
          </a:bodyPr>
          <a:lstStyle/>
          <a:p>
            <a:pPr algn="ctr"/>
            <a:endParaRPr lang="zh-CN" altLang="en-US" dirty="0"/>
          </a:p>
        </p:txBody>
      </p:sp>
      <p:pic>
        <p:nvPicPr>
          <p:cNvPr id="2" name="图片 1">
            <a:extLst>
              <a:ext uri="{FF2B5EF4-FFF2-40B4-BE49-F238E27FC236}">
                <a16:creationId xmlns:a16="http://schemas.microsoft.com/office/drawing/2014/main" id="{B889AAE5-7E9E-4EB2-B809-AB535F1570B2}"/>
              </a:ext>
            </a:extLst>
          </p:cNvPr>
          <p:cNvPicPr>
            <a:picLocks noChangeAspect="1"/>
          </p:cNvPicPr>
          <p:nvPr/>
        </p:nvPicPr>
        <p:blipFill>
          <a:blip r:embed="rId3"/>
          <a:stretch>
            <a:fillRect/>
          </a:stretch>
        </p:blipFill>
        <p:spPr>
          <a:xfrm>
            <a:off x="901893" y="1309638"/>
            <a:ext cx="8276778" cy="4939546"/>
          </a:xfrm>
          <a:prstGeom prst="rect">
            <a:avLst/>
          </a:prstGeom>
        </p:spPr>
      </p:pic>
    </p:spTree>
    <p:extLst>
      <p:ext uri="{BB962C8B-B14F-4D97-AF65-F5344CB8AC3E}">
        <p14:creationId xmlns:p14="http://schemas.microsoft.com/office/powerpoint/2010/main" val="225460830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356350"/>
            <a:ext cx="2228850" cy="365125"/>
          </a:xfrm>
        </p:spPr>
        <p:txBody>
          <a:bodyPr/>
          <a:lstStyle/>
          <a:p>
            <a:fld id="{0C913308-F349-4B6D-A68A-DD1791B4A57B}" type="slidenum">
              <a:rPr lang="zh-CN" altLang="en-US" smtClean="0">
                <a:cs typeface="+mn-ea"/>
                <a:sym typeface="+mn-lt"/>
              </a:rPr>
              <a:pPr/>
              <a:t>16</a:t>
            </a:fld>
            <a:endParaRPr lang="zh-CN" altLang="en-US" dirty="0">
              <a:cs typeface="+mn-ea"/>
              <a:sym typeface="+mn-lt"/>
            </a:endParaRPr>
          </a:p>
        </p:txBody>
      </p:sp>
      <p:sp>
        <p:nvSpPr>
          <p:cNvPr id="12" name="矩形: 圆角 11">
            <a:extLst>
              <a:ext uri="{FF2B5EF4-FFF2-40B4-BE49-F238E27FC236}">
                <a16:creationId xmlns:a16="http://schemas.microsoft.com/office/drawing/2014/main" id="{0B054F2C-6FC0-4B6B-B011-E5D0AD0E65C2}"/>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Our signal is compared with the original one</a:t>
            </a:r>
          </a:p>
        </p:txBody>
      </p:sp>
      <p:sp>
        <p:nvSpPr>
          <p:cNvPr id="13" name="文本框 12">
            <a:extLst>
              <a:ext uri="{FF2B5EF4-FFF2-40B4-BE49-F238E27FC236}">
                <a16:creationId xmlns:a16="http://schemas.microsoft.com/office/drawing/2014/main" id="{0868BD46-3FE0-4983-AF15-1B2125F1111B}"/>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5" name="直接连接符 14">
            <a:extLst>
              <a:ext uri="{FF2B5EF4-FFF2-40B4-BE49-F238E27FC236}">
                <a16:creationId xmlns:a16="http://schemas.microsoft.com/office/drawing/2014/main" id="{17AC0AF0-2C16-48D4-9BDC-BC949F6E2E5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C61DE72D-2CC9-4C9C-8149-B84E92AA6F50}"/>
              </a:ext>
            </a:extLst>
          </p:cNvPr>
          <p:cNvSpPr txBox="1"/>
          <p:nvPr/>
        </p:nvSpPr>
        <p:spPr>
          <a:xfrm>
            <a:off x="3368593" y="1435561"/>
            <a:ext cx="2946926" cy="369332"/>
          </a:xfrm>
          <a:prstGeom prst="rect">
            <a:avLst/>
          </a:prstGeom>
          <a:noFill/>
        </p:spPr>
        <p:txBody>
          <a:bodyPr wrap="square" rtlCol="0">
            <a:spAutoFit/>
          </a:bodyPr>
          <a:lstStyle/>
          <a:p>
            <a:pPr algn="ctr"/>
            <a:endParaRPr lang="zh-CN" altLang="en-US" dirty="0"/>
          </a:p>
        </p:txBody>
      </p:sp>
      <p:pic>
        <p:nvPicPr>
          <p:cNvPr id="4" name="图片 3">
            <a:extLst>
              <a:ext uri="{FF2B5EF4-FFF2-40B4-BE49-F238E27FC236}">
                <a16:creationId xmlns:a16="http://schemas.microsoft.com/office/drawing/2014/main" id="{FD3A621F-8205-46CC-BB36-5389B5B6A2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51" y="2655861"/>
            <a:ext cx="5286319" cy="2834789"/>
          </a:xfrm>
          <a:prstGeom prst="rect">
            <a:avLst/>
          </a:prstGeom>
        </p:spPr>
      </p:pic>
      <p:pic>
        <p:nvPicPr>
          <p:cNvPr id="5" name="图片 4">
            <a:extLst>
              <a:ext uri="{FF2B5EF4-FFF2-40B4-BE49-F238E27FC236}">
                <a16:creationId xmlns:a16="http://schemas.microsoft.com/office/drawing/2014/main" id="{0020E030-7BC5-49A4-8890-CAA75AAFE6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7692" y="4044300"/>
            <a:ext cx="5151922" cy="2756278"/>
          </a:xfrm>
          <a:prstGeom prst="rect">
            <a:avLst/>
          </a:prstGeom>
        </p:spPr>
      </p:pic>
      <p:sp>
        <p:nvSpPr>
          <p:cNvPr id="14" name="文本框 13">
            <a:extLst>
              <a:ext uri="{FF2B5EF4-FFF2-40B4-BE49-F238E27FC236}">
                <a16:creationId xmlns:a16="http://schemas.microsoft.com/office/drawing/2014/main" id="{BDE52EA8-C647-4C0D-9E63-7419A897153F}"/>
              </a:ext>
            </a:extLst>
          </p:cNvPr>
          <p:cNvSpPr txBox="1"/>
          <p:nvPr/>
        </p:nvSpPr>
        <p:spPr>
          <a:xfrm>
            <a:off x="2541842" y="1584046"/>
            <a:ext cx="4960500" cy="923330"/>
          </a:xfrm>
          <a:prstGeom prst="rect">
            <a:avLst/>
          </a:prstGeom>
          <a:noFill/>
        </p:spPr>
        <p:txBody>
          <a:bodyPr wrap="square">
            <a:spAutoFit/>
          </a:bodyPr>
          <a:lstStyle/>
          <a:p>
            <a:r>
              <a:rPr lang="en-US" altLang="zh-CN" dirty="0"/>
              <a:t>Compared with the original nitrogen and oxygen sensor, our products meet the requirements of OE in vehicle factory</a:t>
            </a:r>
            <a:endParaRPr lang="zh-CN" altLang="en-US" dirty="0"/>
          </a:p>
        </p:txBody>
      </p:sp>
    </p:spTree>
    <p:extLst>
      <p:ext uri="{BB962C8B-B14F-4D97-AF65-F5344CB8AC3E}">
        <p14:creationId xmlns:p14="http://schemas.microsoft.com/office/powerpoint/2010/main" val="204997239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221179" y="971254"/>
            <a:ext cx="5288271" cy="2828481"/>
          </a:xfrm>
          <a:prstGeom prst="rect">
            <a:avLst/>
          </a:prstGeom>
          <a:noFill/>
          <a:ln w="9525">
            <a:noFill/>
            <a:miter lim="800000"/>
            <a:headEnd/>
            <a:tailEnd/>
          </a:ln>
        </p:spPr>
      </p:pic>
      <p:sp>
        <p:nvSpPr>
          <p:cNvPr id="13" name="文本框 12">
            <a:extLst>
              <a:ext uri="{FF2B5EF4-FFF2-40B4-BE49-F238E27FC236}">
                <a16:creationId xmlns:a16="http://schemas.microsoft.com/office/drawing/2014/main" id="{B578CD66-0DCE-48FC-9B55-D204DA85DB65}"/>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sp>
        <p:nvSpPr>
          <p:cNvPr id="2" name="文本框 1">
            <a:extLst>
              <a:ext uri="{FF2B5EF4-FFF2-40B4-BE49-F238E27FC236}">
                <a16:creationId xmlns:a16="http://schemas.microsoft.com/office/drawing/2014/main" id="{2007F582-9FA3-474E-8857-CF7D8B628BC8}"/>
              </a:ext>
            </a:extLst>
          </p:cNvPr>
          <p:cNvSpPr txBox="1"/>
          <p:nvPr/>
        </p:nvSpPr>
        <p:spPr>
          <a:xfrm>
            <a:off x="2184138" y="3889752"/>
            <a:ext cx="5412998" cy="523220"/>
          </a:xfrm>
          <a:prstGeom prst="rect">
            <a:avLst/>
          </a:prstGeom>
          <a:noFill/>
        </p:spPr>
        <p:txBody>
          <a:bodyPr wrap="square" rtlCol="0">
            <a:spAutoFit/>
          </a:bodyPr>
          <a:lstStyle/>
          <a:p>
            <a:pPr algn="ctr"/>
            <a:r>
              <a:rPr lang="en-US" altLang="zh-CN" sz="2800" dirty="0"/>
              <a:t>Thank you</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356350"/>
            <a:ext cx="2228850" cy="365125"/>
          </a:xfrm>
        </p:spPr>
        <p:txBody>
          <a:bodyPr/>
          <a:lstStyle/>
          <a:p>
            <a:fld id="{0C913308-F349-4B6D-A68A-DD1791B4A57B}" type="slidenum">
              <a:rPr lang="zh-CN" altLang="en-US" smtClean="0">
                <a:cs typeface="+mn-ea"/>
                <a:sym typeface="+mn-lt"/>
              </a:rPr>
              <a:pPr/>
              <a:t>2</a:t>
            </a:fld>
            <a:endParaRPr lang="zh-CN" altLang="en-US" dirty="0">
              <a:cs typeface="+mn-ea"/>
              <a:sym typeface="+mn-lt"/>
            </a:endParaRPr>
          </a:p>
        </p:txBody>
      </p:sp>
      <p:sp>
        <p:nvSpPr>
          <p:cNvPr id="19" name="矩形: 圆角 18">
            <a:extLst>
              <a:ext uri="{FF2B5EF4-FFF2-40B4-BE49-F238E27FC236}">
                <a16:creationId xmlns:a16="http://schemas.microsoft.com/office/drawing/2014/main" id="{918B290A-7605-4FF1-A374-4CF98F1A9D63}"/>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Product introduction</a:t>
            </a:r>
            <a:endParaRPr lang="zh-CN" altLang="en-US" dirty="0"/>
          </a:p>
        </p:txBody>
      </p:sp>
      <p:pic>
        <p:nvPicPr>
          <p:cNvPr id="23" name="图片 22">
            <a:extLst>
              <a:ext uri="{FF2B5EF4-FFF2-40B4-BE49-F238E27FC236}">
                <a16:creationId xmlns:a16="http://schemas.microsoft.com/office/drawing/2014/main" id="{D6719F7D-8047-403E-9226-85659626F7B4}"/>
              </a:ext>
            </a:extLst>
          </p:cNvPr>
          <p:cNvPicPr>
            <a:picLocks noChangeAspect="1"/>
          </p:cNvPicPr>
          <p:nvPr/>
        </p:nvPicPr>
        <p:blipFill>
          <a:blip r:embed="rId3"/>
          <a:stretch>
            <a:fillRect/>
          </a:stretch>
        </p:blipFill>
        <p:spPr>
          <a:xfrm>
            <a:off x="30103" y="1275036"/>
            <a:ext cx="9727616" cy="5125763"/>
          </a:xfrm>
          <a:prstGeom prst="rect">
            <a:avLst/>
          </a:prstGeom>
        </p:spPr>
      </p:pic>
      <p:sp>
        <p:nvSpPr>
          <p:cNvPr id="28" name="文本框 27">
            <a:extLst>
              <a:ext uri="{FF2B5EF4-FFF2-40B4-BE49-F238E27FC236}">
                <a16:creationId xmlns:a16="http://schemas.microsoft.com/office/drawing/2014/main" id="{3A1CEAD2-9D1B-4713-8274-C766C464ED3C}"/>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2" name="直接连接符 11">
            <a:extLst>
              <a:ext uri="{FF2B5EF4-FFF2-40B4-BE49-F238E27FC236}">
                <a16:creationId xmlns:a16="http://schemas.microsoft.com/office/drawing/2014/main" id="{EDAFD580-9FD8-41BE-87BC-C8C4ED7AF2A6}"/>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椭圆 1">
            <a:extLst>
              <a:ext uri="{FF2B5EF4-FFF2-40B4-BE49-F238E27FC236}">
                <a16:creationId xmlns:a16="http://schemas.microsoft.com/office/drawing/2014/main" id="{7AAED811-4879-4D58-BFE6-9B79B8DE9EC4}"/>
              </a:ext>
            </a:extLst>
          </p:cNvPr>
          <p:cNvSpPr/>
          <p:nvPr/>
        </p:nvSpPr>
        <p:spPr>
          <a:xfrm>
            <a:off x="1005840" y="4930140"/>
            <a:ext cx="548640" cy="652824"/>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B2EC5150-274E-4C7A-9025-169772C02CF1}"/>
              </a:ext>
            </a:extLst>
          </p:cNvPr>
          <p:cNvSpPr txBox="1"/>
          <p:nvPr/>
        </p:nvSpPr>
        <p:spPr>
          <a:xfrm>
            <a:off x="148281" y="4852154"/>
            <a:ext cx="1688139" cy="323165"/>
          </a:xfrm>
          <a:prstGeom prst="rect">
            <a:avLst/>
          </a:prstGeom>
          <a:noFill/>
        </p:spPr>
        <p:txBody>
          <a:bodyPr wrap="square" rtlCol="0">
            <a:spAutoFit/>
          </a:bodyPr>
          <a:lstStyle/>
          <a:p>
            <a:r>
              <a:rPr lang="zh-CN" altLang="en-US" sz="1500" dirty="0">
                <a:solidFill>
                  <a:srgbClr val="FF0000"/>
                </a:solidFill>
              </a:rPr>
              <a:t>氧传感器</a:t>
            </a:r>
          </a:p>
        </p:txBody>
      </p:sp>
      <p:sp>
        <p:nvSpPr>
          <p:cNvPr id="11" name="椭圆 10">
            <a:extLst>
              <a:ext uri="{FF2B5EF4-FFF2-40B4-BE49-F238E27FC236}">
                <a16:creationId xmlns:a16="http://schemas.microsoft.com/office/drawing/2014/main" id="{F0FDCBCB-4A35-4BD9-8BA3-120BCA69C39B}"/>
              </a:ext>
            </a:extLst>
          </p:cNvPr>
          <p:cNvSpPr/>
          <p:nvPr/>
        </p:nvSpPr>
        <p:spPr>
          <a:xfrm>
            <a:off x="3748937" y="4795566"/>
            <a:ext cx="461211" cy="759504"/>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id="{C9351C40-A444-4D1C-BFF2-60F4D1A435E3}"/>
              </a:ext>
            </a:extLst>
          </p:cNvPr>
          <p:cNvSpPr/>
          <p:nvPr/>
        </p:nvSpPr>
        <p:spPr>
          <a:xfrm>
            <a:off x="6088381" y="4663441"/>
            <a:ext cx="461211" cy="89163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id="{408F5F04-64FC-4862-AE7E-98F25C123D79}"/>
              </a:ext>
            </a:extLst>
          </p:cNvPr>
          <p:cNvSpPr/>
          <p:nvPr/>
        </p:nvSpPr>
        <p:spPr>
          <a:xfrm>
            <a:off x="5716857" y="4587241"/>
            <a:ext cx="461211" cy="89163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A3991287-8578-46A1-846D-B3BEA420A705}"/>
              </a:ext>
            </a:extLst>
          </p:cNvPr>
          <p:cNvSpPr txBox="1"/>
          <p:nvPr/>
        </p:nvSpPr>
        <p:spPr>
          <a:xfrm>
            <a:off x="1554480" y="6191741"/>
            <a:ext cx="1688139" cy="323165"/>
          </a:xfrm>
          <a:prstGeom prst="rect">
            <a:avLst/>
          </a:prstGeom>
          <a:noFill/>
        </p:spPr>
        <p:txBody>
          <a:bodyPr wrap="square" rtlCol="0">
            <a:spAutoFit/>
          </a:bodyPr>
          <a:lstStyle/>
          <a:p>
            <a:r>
              <a:rPr lang="zh-CN" altLang="en-US" sz="1500" dirty="0"/>
              <a:t>三元催化</a:t>
            </a:r>
          </a:p>
        </p:txBody>
      </p:sp>
      <p:sp>
        <p:nvSpPr>
          <p:cNvPr id="16" name="文本框 15">
            <a:extLst>
              <a:ext uri="{FF2B5EF4-FFF2-40B4-BE49-F238E27FC236}">
                <a16:creationId xmlns:a16="http://schemas.microsoft.com/office/drawing/2014/main" id="{F90209CD-4B07-48F5-A79E-2391C32E6E1F}"/>
              </a:ext>
            </a:extLst>
          </p:cNvPr>
          <p:cNvSpPr txBox="1"/>
          <p:nvPr/>
        </p:nvSpPr>
        <p:spPr>
          <a:xfrm>
            <a:off x="5474916" y="4298560"/>
            <a:ext cx="1688139" cy="323165"/>
          </a:xfrm>
          <a:prstGeom prst="rect">
            <a:avLst/>
          </a:prstGeom>
          <a:noFill/>
        </p:spPr>
        <p:txBody>
          <a:bodyPr wrap="square" rtlCol="0">
            <a:spAutoFit/>
          </a:bodyPr>
          <a:lstStyle/>
          <a:p>
            <a:r>
              <a:rPr lang="en-US" altLang="zh-CN" sz="1500" dirty="0">
                <a:solidFill>
                  <a:srgbClr val="FF0000"/>
                </a:solidFill>
              </a:rPr>
              <a:t>PM</a:t>
            </a:r>
            <a:r>
              <a:rPr lang="zh-CN" altLang="en-US" sz="1500" dirty="0">
                <a:solidFill>
                  <a:srgbClr val="FF0000"/>
                </a:solidFill>
              </a:rPr>
              <a:t>传感器</a:t>
            </a:r>
          </a:p>
        </p:txBody>
      </p:sp>
      <p:sp>
        <p:nvSpPr>
          <p:cNvPr id="17" name="文本框 16">
            <a:extLst>
              <a:ext uri="{FF2B5EF4-FFF2-40B4-BE49-F238E27FC236}">
                <a16:creationId xmlns:a16="http://schemas.microsoft.com/office/drawing/2014/main" id="{C19109B9-0FF0-432C-A9B4-BD0B80EDCF36}"/>
              </a:ext>
            </a:extLst>
          </p:cNvPr>
          <p:cNvSpPr txBox="1"/>
          <p:nvPr/>
        </p:nvSpPr>
        <p:spPr>
          <a:xfrm>
            <a:off x="5093183" y="6171031"/>
            <a:ext cx="1688139" cy="323165"/>
          </a:xfrm>
          <a:prstGeom prst="rect">
            <a:avLst/>
          </a:prstGeom>
          <a:noFill/>
        </p:spPr>
        <p:txBody>
          <a:bodyPr wrap="square" rtlCol="0">
            <a:spAutoFit/>
          </a:bodyPr>
          <a:lstStyle/>
          <a:p>
            <a:r>
              <a:rPr lang="en-US" altLang="zh-CN" sz="1500" dirty="0"/>
              <a:t>SCR</a:t>
            </a:r>
            <a:r>
              <a:rPr lang="zh-CN" altLang="en-US" sz="1500" dirty="0"/>
              <a:t>催化</a:t>
            </a:r>
          </a:p>
        </p:txBody>
      </p:sp>
      <p:sp>
        <p:nvSpPr>
          <p:cNvPr id="18" name="文本框 17">
            <a:extLst>
              <a:ext uri="{FF2B5EF4-FFF2-40B4-BE49-F238E27FC236}">
                <a16:creationId xmlns:a16="http://schemas.microsoft.com/office/drawing/2014/main" id="{46A69CB5-B0C2-4879-B3C4-8B88C4FC89F6}"/>
              </a:ext>
            </a:extLst>
          </p:cNvPr>
          <p:cNvSpPr txBox="1"/>
          <p:nvPr/>
        </p:nvSpPr>
        <p:spPr>
          <a:xfrm>
            <a:off x="3231257" y="6344141"/>
            <a:ext cx="1688139" cy="323165"/>
          </a:xfrm>
          <a:prstGeom prst="rect">
            <a:avLst/>
          </a:prstGeom>
          <a:noFill/>
        </p:spPr>
        <p:txBody>
          <a:bodyPr wrap="square" rtlCol="0">
            <a:spAutoFit/>
          </a:bodyPr>
          <a:lstStyle/>
          <a:p>
            <a:r>
              <a:rPr lang="en-US" altLang="zh-CN" sz="1500" dirty="0"/>
              <a:t>DPF</a:t>
            </a:r>
            <a:endParaRPr lang="zh-CN" altLang="en-US" sz="1500" dirty="0"/>
          </a:p>
        </p:txBody>
      </p:sp>
      <p:sp>
        <p:nvSpPr>
          <p:cNvPr id="20" name="文本框 19">
            <a:extLst>
              <a:ext uri="{FF2B5EF4-FFF2-40B4-BE49-F238E27FC236}">
                <a16:creationId xmlns:a16="http://schemas.microsoft.com/office/drawing/2014/main" id="{595DC1BF-4E5D-4BA3-AB9B-D3BFBA82FAB8}"/>
              </a:ext>
            </a:extLst>
          </p:cNvPr>
          <p:cNvSpPr txBox="1"/>
          <p:nvPr/>
        </p:nvSpPr>
        <p:spPr>
          <a:xfrm>
            <a:off x="6557148" y="4955764"/>
            <a:ext cx="1680583" cy="323165"/>
          </a:xfrm>
          <a:prstGeom prst="rect">
            <a:avLst/>
          </a:prstGeom>
          <a:noFill/>
        </p:spPr>
        <p:txBody>
          <a:bodyPr wrap="square" rtlCol="0">
            <a:spAutoFit/>
          </a:bodyPr>
          <a:lstStyle/>
          <a:p>
            <a:r>
              <a:rPr lang="en-US" altLang="zh-CN" sz="1500" dirty="0">
                <a:solidFill>
                  <a:srgbClr val="FF0000"/>
                </a:solidFill>
              </a:rPr>
              <a:t>NOx</a:t>
            </a:r>
            <a:r>
              <a:rPr lang="zh-CN" altLang="en-US" sz="1500" dirty="0">
                <a:solidFill>
                  <a:srgbClr val="FF0000"/>
                </a:solidFill>
              </a:rPr>
              <a:t>传感器</a:t>
            </a:r>
          </a:p>
        </p:txBody>
      </p:sp>
      <p:sp>
        <p:nvSpPr>
          <p:cNvPr id="22" name="文本框 21">
            <a:extLst>
              <a:ext uri="{FF2B5EF4-FFF2-40B4-BE49-F238E27FC236}">
                <a16:creationId xmlns:a16="http://schemas.microsoft.com/office/drawing/2014/main" id="{8C313B78-533D-4B03-A98C-DA20A0188B47}"/>
              </a:ext>
            </a:extLst>
          </p:cNvPr>
          <p:cNvSpPr txBox="1"/>
          <p:nvPr/>
        </p:nvSpPr>
        <p:spPr>
          <a:xfrm>
            <a:off x="4344584" y="4621725"/>
            <a:ext cx="1122776" cy="323165"/>
          </a:xfrm>
          <a:prstGeom prst="rect">
            <a:avLst/>
          </a:prstGeom>
          <a:noFill/>
        </p:spPr>
        <p:txBody>
          <a:bodyPr wrap="square" rtlCol="0">
            <a:spAutoFit/>
          </a:bodyPr>
          <a:lstStyle/>
          <a:p>
            <a:r>
              <a:rPr lang="en-US" altLang="zh-CN" sz="1500" dirty="0">
                <a:solidFill>
                  <a:srgbClr val="FF0000"/>
                </a:solidFill>
              </a:rPr>
              <a:t>NOx</a:t>
            </a:r>
            <a:r>
              <a:rPr lang="zh-CN" altLang="en-US" sz="1500" dirty="0">
                <a:solidFill>
                  <a:srgbClr val="FF0000"/>
                </a:solidFill>
              </a:rPr>
              <a:t>传感器</a:t>
            </a:r>
          </a:p>
        </p:txBody>
      </p:sp>
    </p:spTree>
    <p:extLst>
      <p:ext uri="{BB962C8B-B14F-4D97-AF65-F5344CB8AC3E}">
        <p14:creationId xmlns:p14="http://schemas.microsoft.com/office/powerpoint/2010/main" val="2674475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356350"/>
            <a:ext cx="2228850" cy="365125"/>
          </a:xfrm>
        </p:spPr>
        <p:txBody>
          <a:bodyPr/>
          <a:lstStyle/>
          <a:p>
            <a:fld id="{0C913308-F349-4B6D-A68A-DD1791B4A57B}" type="slidenum">
              <a:rPr lang="zh-CN" altLang="en-US" smtClean="0">
                <a:cs typeface="+mn-ea"/>
                <a:sym typeface="+mn-lt"/>
              </a:rPr>
              <a:pPr/>
              <a:t>3</a:t>
            </a:fld>
            <a:endParaRPr lang="zh-CN" altLang="en-US" dirty="0">
              <a:cs typeface="+mn-ea"/>
              <a:sym typeface="+mn-lt"/>
            </a:endParaRPr>
          </a:p>
        </p:txBody>
      </p:sp>
      <p:sp>
        <p:nvSpPr>
          <p:cNvPr id="19" name="矩形: 圆角 18">
            <a:extLst>
              <a:ext uri="{FF2B5EF4-FFF2-40B4-BE49-F238E27FC236}">
                <a16:creationId xmlns:a16="http://schemas.microsoft.com/office/drawing/2014/main" id="{918B290A-7605-4FF1-A374-4CF98F1A9D63}"/>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Our Product</a:t>
            </a:r>
            <a:endParaRPr lang="zh-CN" altLang="en-US" dirty="0"/>
          </a:p>
        </p:txBody>
      </p:sp>
      <p:sp>
        <p:nvSpPr>
          <p:cNvPr id="28" name="文本框 27">
            <a:extLst>
              <a:ext uri="{FF2B5EF4-FFF2-40B4-BE49-F238E27FC236}">
                <a16:creationId xmlns:a16="http://schemas.microsoft.com/office/drawing/2014/main" id="{3A1CEAD2-9D1B-4713-8274-C766C464ED3C}"/>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2" name="直接连接符 11">
            <a:extLst>
              <a:ext uri="{FF2B5EF4-FFF2-40B4-BE49-F238E27FC236}">
                <a16:creationId xmlns:a16="http://schemas.microsoft.com/office/drawing/2014/main" id="{EDAFD580-9FD8-41BE-87BC-C8C4ED7AF2A6}"/>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1CAB58CF-2E6B-4DC8-B495-E1D912E64D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279" y="1237314"/>
            <a:ext cx="2357104" cy="2308033"/>
          </a:xfrm>
          <a:prstGeom prst="rect">
            <a:avLst/>
          </a:prstGeom>
        </p:spPr>
      </p:pic>
      <p:pic>
        <p:nvPicPr>
          <p:cNvPr id="8" name="图片 7">
            <a:extLst>
              <a:ext uri="{FF2B5EF4-FFF2-40B4-BE49-F238E27FC236}">
                <a16:creationId xmlns:a16="http://schemas.microsoft.com/office/drawing/2014/main" id="{283C82C2-EC64-4F74-A8D6-6B11AEB9AA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9595" y="1237314"/>
            <a:ext cx="2731307" cy="2417849"/>
          </a:xfrm>
          <a:prstGeom prst="rect">
            <a:avLst/>
          </a:prstGeom>
        </p:spPr>
      </p:pic>
      <p:pic>
        <p:nvPicPr>
          <p:cNvPr id="10" name="图片 9">
            <a:extLst>
              <a:ext uri="{FF2B5EF4-FFF2-40B4-BE49-F238E27FC236}">
                <a16:creationId xmlns:a16="http://schemas.microsoft.com/office/drawing/2014/main" id="{28DE0DD8-5906-4EAE-B33E-6590C09103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66989" y="1205502"/>
            <a:ext cx="2773212" cy="2223498"/>
          </a:xfrm>
          <a:prstGeom prst="rect">
            <a:avLst/>
          </a:prstGeom>
        </p:spPr>
      </p:pic>
      <p:pic>
        <p:nvPicPr>
          <p:cNvPr id="26" name="图片 25">
            <a:extLst>
              <a:ext uri="{FF2B5EF4-FFF2-40B4-BE49-F238E27FC236}">
                <a16:creationId xmlns:a16="http://schemas.microsoft.com/office/drawing/2014/main" id="{8FE2BA99-D875-4A97-9167-ABB7542180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0291" y="4079271"/>
            <a:ext cx="2984650" cy="2234750"/>
          </a:xfrm>
          <a:prstGeom prst="rect">
            <a:avLst/>
          </a:prstGeom>
        </p:spPr>
      </p:pic>
      <p:pic>
        <p:nvPicPr>
          <p:cNvPr id="29" name="图片 28">
            <a:extLst>
              <a:ext uri="{FF2B5EF4-FFF2-40B4-BE49-F238E27FC236}">
                <a16:creationId xmlns:a16="http://schemas.microsoft.com/office/drawing/2014/main" id="{D8871053-0E00-4FD1-A5B3-063AA415F1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19595" y="4188235"/>
            <a:ext cx="2897247" cy="2125785"/>
          </a:xfrm>
          <a:prstGeom prst="rect">
            <a:avLst/>
          </a:prstGeom>
        </p:spPr>
      </p:pic>
      <p:pic>
        <p:nvPicPr>
          <p:cNvPr id="31" name="图片 30">
            <a:extLst>
              <a:ext uri="{FF2B5EF4-FFF2-40B4-BE49-F238E27FC236}">
                <a16:creationId xmlns:a16="http://schemas.microsoft.com/office/drawing/2014/main" id="{A0C8792A-58FF-4FB3-991E-B332F4CBC04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67741" y="3740129"/>
            <a:ext cx="3329744" cy="2573892"/>
          </a:xfrm>
          <a:prstGeom prst="rect">
            <a:avLst/>
          </a:prstGeom>
        </p:spPr>
      </p:pic>
      <p:sp>
        <p:nvSpPr>
          <p:cNvPr id="32" name="文本框 31">
            <a:extLst>
              <a:ext uri="{FF2B5EF4-FFF2-40B4-BE49-F238E27FC236}">
                <a16:creationId xmlns:a16="http://schemas.microsoft.com/office/drawing/2014/main" id="{C7118F5B-88B4-4126-BD3C-89C1EFF99D22}"/>
              </a:ext>
            </a:extLst>
          </p:cNvPr>
          <p:cNvSpPr txBox="1"/>
          <p:nvPr/>
        </p:nvSpPr>
        <p:spPr>
          <a:xfrm>
            <a:off x="900187" y="3908705"/>
            <a:ext cx="1459249" cy="369332"/>
          </a:xfrm>
          <a:prstGeom prst="rect">
            <a:avLst/>
          </a:prstGeom>
          <a:noFill/>
        </p:spPr>
        <p:txBody>
          <a:bodyPr wrap="square" rtlCol="0">
            <a:spAutoFit/>
          </a:bodyPr>
          <a:lstStyle/>
          <a:p>
            <a:r>
              <a:rPr lang="en-US" altLang="zh-CN" dirty="0"/>
              <a:t>12v NOX</a:t>
            </a:r>
            <a:endParaRPr lang="zh-CN" altLang="en-US" dirty="0"/>
          </a:p>
        </p:txBody>
      </p:sp>
      <p:sp>
        <p:nvSpPr>
          <p:cNvPr id="33" name="文本框 32">
            <a:extLst>
              <a:ext uri="{FF2B5EF4-FFF2-40B4-BE49-F238E27FC236}">
                <a16:creationId xmlns:a16="http://schemas.microsoft.com/office/drawing/2014/main" id="{9031DCA2-C51A-4738-A6FE-489808B6040F}"/>
              </a:ext>
            </a:extLst>
          </p:cNvPr>
          <p:cNvSpPr txBox="1"/>
          <p:nvPr/>
        </p:nvSpPr>
        <p:spPr>
          <a:xfrm>
            <a:off x="4202450" y="3896172"/>
            <a:ext cx="1459249" cy="369332"/>
          </a:xfrm>
          <a:prstGeom prst="rect">
            <a:avLst/>
          </a:prstGeom>
          <a:noFill/>
        </p:spPr>
        <p:txBody>
          <a:bodyPr wrap="square" rtlCol="0">
            <a:spAutoFit/>
          </a:bodyPr>
          <a:lstStyle/>
          <a:p>
            <a:r>
              <a:rPr lang="en-US" altLang="zh-CN" dirty="0"/>
              <a:t>24v NOX</a:t>
            </a:r>
            <a:endParaRPr lang="zh-CN" altLang="en-US" dirty="0"/>
          </a:p>
        </p:txBody>
      </p:sp>
      <p:sp>
        <p:nvSpPr>
          <p:cNvPr id="34" name="文本框 33">
            <a:extLst>
              <a:ext uri="{FF2B5EF4-FFF2-40B4-BE49-F238E27FC236}">
                <a16:creationId xmlns:a16="http://schemas.microsoft.com/office/drawing/2014/main" id="{489506E7-457B-4AD1-BCB3-68ACF5C386FB}"/>
              </a:ext>
            </a:extLst>
          </p:cNvPr>
          <p:cNvSpPr txBox="1"/>
          <p:nvPr/>
        </p:nvSpPr>
        <p:spPr>
          <a:xfrm>
            <a:off x="7300987" y="3605729"/>
            <a:ext cx="1482938" cy="369332"/>
          </a:xfrm>
          <a:prstGeom prst="rect">
            <a:avLst/>
          </a:prstGeom>
          <a:noFill/>
        </p:spPr>
        <p:txBody>
          <a:bodyPr wrap="square" rtlCol="0">
            <a:spAutoFit/>
          </a:bodyPr>
          <a:lstStyle/>
          <a:p>
            <a:r>
              <a:rPr lang="en-US" altLang="zh-CN" dirty="0"/>
              <a:t>Bosch PM </a:t>
            </a:r>
            <a:endParaRPr lang="zh-CN" altLang="en-US" dirty="0"/>
          </a:p>
        </p:txBody>
      </p:sp>
      <p:sp>
        <p:nvSpPr>
          <p:cNvPr id="35" name="文本框 34">
            <a:extLst>
              <a:ext uri="{FF2B5EF4-FFF2-40B4-BE49-F238E27FC236}">
                <a16:creationId xmlns:a16="http://schemas.microsoft.com/office/drawing/2014/main" id="{43822F1B-0B74-4980-81F0-D5760AF72909}"/>
              </a:ext>
            </a:extLst>
          </p:cNvPr>
          <p:cNvSpPr txBox="1"/>
          <p:nvPr/>
        </p:nvSpPr>
        <p:spPr>
          <a:xfrm>
            <a:off x="867022" y="6356350"/>
            <a:ext cx="1961459" cy="369332"/>
          </a:xfrm>
          <a:prstGeom prst="rect">
            <a:avLst/>
          </a:prstGeom>
          <a:noFill/>
        </p:spPr>
        <p:txBody>
          <a:bodyPr wrap="square" rtlCol="0">
            <a:spAutoFit/>
          </a:bodyPr>
          <a:lstStyle/>
          <a:p>
            <a:r>
              <a:rPr lang="en-US" altLang="zh-CN" dirty="0"/>
              <a:t>Bosch </a:t>
            </a:r>
            <a:r>
              <a:rPr lang="en-US" altLang="zh-CN" dirty="0" err="1"/>
              <a:t>nox</a:t>
            </a:r>
            <a:r>
              <a:rPr lang="en-US" altLang="zh-CN" dirty="0"/>
              <a:t> sensor</a:t>
            </a:r>
            <a:endParaRPr lang="zh-CN" altLang="en-US" dirty="0"/>
          </a:p>
        </p:txBody>
      </p:sp>
      <p:sp>
        <p:nvSpPr>
          <p:cNvPr id="37" name="文本框 36">
            <a:extLst>
              <a:ext uri="{FF2B5EF4-FFF2-40B4-BE49-F238E27FC236}">
                <a16:creationId xmlns:a16="http://schemas.microsoft.com/office/drawing/2014/main" id="{F6DA3F5C-F218-4A50-832A-FFAED2F31FF1}"/>
              </a:ext>
            </a:extLst>
          </p:cNvPr>
          <p:cNvSpPr txBox="1"/>
          <p:nvPr/>
        </p:nvSpPr>
        <p:spPr>
          <a:xfrm>
            <a:off x="4102955" y="6448421"/>
            <a:ext cx="2064786" cy="369332"/>
          </a:xfrm>
          <a:prstGeom prst="rect">
            <a:avLst/>
          </a:prstGeom>
          <a:noFill/>
        </p:spPr>
        <p:txBody>
          <a:bodyPr wrap="square" rtlCol="0">
            <a:spAutoFit/>
          </a:bodyPr>
          <a:lstStyle/>
          <a:p>
            <a:r>
              <a:rPr lang="en-US" altLang="zh-CN" dirty="0"/>
              <a:t>Bosch </a:t>
            </a:r>
            <a:r>
              <a:rPr lang="en-US" altLang="zh-CN" dirty="0" err="1"/>
              <a:t>nox</a:t>
            </a:r>
            <a:r>
              <a:rPr lang="en-US" altLang="zh-CN" dirty="0"/>
              <a:t> </a:t>
            </a:r>
            <a:r>
              <a:rPr lang="en-US" altLang="zh-CN" dirty="0" err="1"/>
              <a:t>senosr</a:t>
            </a:r>
            <a:endParaRPr lang="zh-CN" altLang="en-US" dirty="0"/>
          </a:p>
        </p:txBody>
      </p:sp>
      <p:sp>
        <p:nvSpPr>
          <p:cNvPr id="38" name="文本框 37">
            <a:extLst>
              <a:ext uri="{FF2B5EF4-FFF2-40B4-BE49-F238E27FC236}">
                <a16:creationId xmlns:a16="http://schemas.microsoft.com/office/drawing/2014/main" id="{5332C173-928C-461B-97FA-0027BFB04528}"/>
              </a:ext>
            </a:extLst>
          </p:cNvPr>
          <p:cNvSpPr txBox="1"/>
          <p:nvPr/>
        </p:nvSpPr>
        <p:spPr>
          <a:xfrm>
            <a:off x="6866989" y="6314021"/>
            <a:ext cx="2438097" cy="369332"/>
          </a:xfrm>
          <a:prstGeom prst="rect">
            <a:avLst/>
          </a:prstGeom>
          <a:noFill/>
        </p:spPr>
        <p:txBody>
          <a:bodyPr wrap="square" rtlCol="0">
            <a:spAutoFit/>
          </a:bodyPr>
          <a:lstStyle/>
          <a:p>
            <a:r>
              <a:rPr lang="en-US" altLang="zh-CN" dirty="0"/>
              <a:t>NTK oxygen sensor</a:t>
            </a:r>
            <a:endParaRPr lang="zh-CN" altLang="en-US" dirty="0"/>
          </a:p>
        </p:txBody>
      </p:sp>
    </p:spTree>
    <p:extLst>
      <p:ext uri="{BB962C8B-B14F-4D97-AF65-F5344CB8AC3E}">
        <p14:creationId xmlns:p14="http://schemas.microsoft.com/office/powerpoint/2010/main" val="175990152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621705" y="1375569"/>
            <a:ext cx="6494364" cy="2779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1300" b="1" dirty="0">
                <a:solidFill>
                  <a:schemeClr val="tx1">
                    <a:lumMod val="85000"/>
                    <a:lumOff val="15000"/>
                  </a:schemeClr>
                </a:solidFill>
                <a:latin typeface="+mn-ea"/>
              </a:rPr>
              <a:t>Composite ceramic technology is a kind of composite ceramic gas sensor developed by CO sintering technology of dense alumina ceramic matrix and dense zirconia functional ceramics, which can give full play to the oxygen ion conductivity of zirconia solid electrolyte and the electrical insulation of alumina, and cooperate with a variety of special catalytic active materials to carry out the sensing technology application.</a:t>
            </a:r>
            <a:endParaRPr lang="zh-CN" altLang="en-US" sz="1300" b="1" dirty="0">
              <a:solidFill>
                <a:schemeClr val="tx1">
                  <a:lumMod val="75000"/>
                  <a:lumOff val="25000"/>
                </a:schemeClr>
              </a:solidFill>
            </a:endParaRPr>
          </a:p>
        </p:txBody>
      </p:sp>
      <p:grpSp>
        <p:nvGrpSpPr>
          <p:cNvPr id="66592" name="组合 37"/>
          <p:cNvGrpSpPr/>
          <p:nvPr/>
        </p:nvGrpSpPr>
        <p:grpSpPr bwMode="auto">
          <a:xfrm>
            <a:off x="505619" y="4454426"/>
            <a:ext cx="5663704" cy="1439466"/>
            <a:chOff x="510989" y="750036"/>
            <a:chExt cx="6969096" cy="1771210"/>
          </a:xfrm>
        </p:grpSpPr>
        <p:pic>
          <p:nvPicPr>
            <p:cNvPr id="66596" name="Picture 23" descr="IMG_3282"/>
            <p:cNvPicPr>
              <a:picLocks noChangeAspect="1" noChangeArrowheads="1"/>
            </p:cNvPicPr>
            <p:nvPr/>
          </p:nvPicPr>
          <p:blipFill>
            <a:blip r:embed="rId3"/>
            <a:srcRect/>
            <a:stretch>
              <a:fillRect/>
            </a:stretch>
          </p:blipFill>
          <p:spPr bwMode="auto">
            <a:xfrm>
              <a:off x="510989" y="750036"/>
              <a:ext cx="1549836" cy="1749706"/>
            </a:xfrm>
            <a:prstGeom prst="rect">
              <a:avLst/>
            </a:prstGeom>
            <a:noFill/>
            <a:ln w="9525">
              <a:noFill/>
              <a:miter lim="800000"/>
              <a:headEnd/>
              <a:tailEnd/>
            </a:ln>
          </p:spPr>
        </p:pic>
        <p:pic>
          <p:nvPicPr>
            <p:cNvPr id="66597" name="Picture 24" descr="IMG_3289"/>
            <p:cNvPicPr>
              <a:picLocks noChangeAspect="1" noChangeArrowheads="1"/>
            </p:cNvPicPr>
            <p:nvPr/>
          </p:nvPicPr>
          <p:blipFill>
            <a:blip r:embed="rId4"/>
            <a:srcRect/>
            <a:stretch>
              <a:fillRect/>
            </a:stretch>
          </p:blipFill>
          <p:spPr bwMode="auto">
            <a:xfrm>
              <a:off x="2812143" y="750037"/>
              <a:ext cx="1819373" cy="1749706"/>
            </a:xfrm>
            <a:prstGeom prst="rect">
              <a:avLst/>
            </a:prstGeom>
            <a:noFill/>
            <a:ln w="9525">
              <a:noFill/>
              <a:miter lim="800000"/>
              <a:headEnd/>
              <a:tailEnd/>
            </a:ln>
          </p:spPr>
        </p:pic>
        <p:sp>
          <p:nvSpPr>
            <p:cNvPr id="66598" name="AutoShape 27"/>
            <p:cNvSpPr>
              <a:spLocks noChangeArrowheads="1"/>
            </p:cNvSpPr>
            <p:nvPr/>
          </p:nvSpPr>
          <p:spPr bwMode="auto">
            <a:xfrm>
              <a:off x="4884313" y="1533199"/>
              <a:ext cx="576195" cy="226386"/>
            </a:xfrm>
            <a:prstGeom prst="rightArrow">
              <a:avLst>
                <a:gd name="adj1" fmla="val 50000"/>
                <a:gd name="adj2" fmla="val 176667"/>
              </a:avLst>
            </a:prstGeom>
            <a:solidFill>
              <a:schemeClr val="accent1"/>
            </a:solidFill>
            <a:ln w="9525">
              <a:solidFill>
                <a:schemeClr val="tx1"/>
              </a:solidFill>
              <a:miter lim="800000"/>
            </a:ln>
            <a:effectLst>
              <a:prstShdw prst="shdw11">
                <a:schemeClr val="bg2">
                  <a:alpha val="50000"/>
                </a:schemeClr>
              </a:prstShdw>
            </a:effectLst>
          </p:spPr>
          <p:txBody>
            <a:bodyPr wrap="none" anchor="ctr"/>
            <a:lstStyle/>
            <a:p>
              <a:endParaRPr lang="zh-CN" altLang="en-US" sz="1463">
                <a:ea typeface="宋体" panose="02010600030101010101" pitchFamily="2" charset="-122"/>
              </a:endParaRPr>
            </a:p>
          </p:txBody>
        </p:sp>
        <p:pic>
          <p:nvPicPr>
            <p:cNvPr id="66599" name="图片 41"/>
            <p:cNvPicPr>
              <a:picLocks noChangeAspect="1"/>
            </p:cNvPicPr>
            <p:nvPr/>
          </p:nvPicPr>
          <p:blipFill>
            <a:blip r:embed="rId5"/>
            <a:srcRect/>
            <a:stretch>
              <a:fillRect/>
            </a:stretch>
          </p:blipFill>
          <p:spPr bwMode="auto">
            <a:xfrm>
              <a:off x="5725971" y="771539"/>
              <a:ext cx="1754114" cy="1749707"/>
            </a:xfrm>
            <a:prstGeom prst="rect">
              <a:avLst/>
            </a:prstGeom>
            <a:noFill/>
            <a:ln w="9525">
              <a:noFill/>
              <a:miter lim="800000"/>
              <a:headEnd/>
              <a:tailEnd/>
            </a:ln>
          </p:spPr>
        </p:pic>
        <p:sp>
          <p:nvSpPr>
            <p:cNvPr id="66600" name="AutoShape 27"/>
            <p:cNvSpPr>
              <a:spLocks noChangeArrowheads="1"/>
            </p:cNvSpPr>
            <p:nvPr/>
          </p:nvSpPr>
          <p:spPr bwMode="auto">
            <a:xfrm>
              <a:off x="2114242" y="1511696"/>
              <a:ext cx="576195" cy="226386"/>
            </a:xfrm>
            <a:prstGeom prst="rightArrow">
              <a:avLst>
                <a:gd name="adj1" fmla="val 50000"/>
                <a:gd name="adj2" fmla="val 176667"/>
              </a:avLst>
            </a:prstGeom>
            <a:solidFill>
              <a:schemeClr val="accent1"/>
            </a:solidFill>
            <a:ln w="9525">
              <a:solidFill>
                <a:schemeClr val="tx1"/>
              </a:solidFill>
              <a:miter lim="800000"/>
            </a:ln>
            <a:effectLst>
              <a:prstShdw prst="shdw11">
                <a:schemeClr val="bg2">
                  <a:alpha val="50000"/>
                </a:schemeClr>
              </a:prstShdw>
            </a:effectLst>
          </p:spPr>
          <p:txBody>
            <a:bodyPr wrap="none" anchor="ctr"/>
            <a:lstStyle/>
            <a:p>
              <a:endParaRPr lang="zh-CN" altLang="en-US" sz="1463">
                <a:ea typeface="宋体" panose="02010600030101010101" pitchFamily="2" charset="-122"/>
              </a:endParaRPr>
            </a:p>
          </p:txBody>
        </p:sp>
      </p:grpSp>
      <p:pic>
        <p:nvPicPr>
          <p:cNvPr id="66593" name="Picture 62" descr="OS示意图"/>
          <p:cNvPicPr>
            <a:picLocks noChangeAspect="1" noChangeArrowheads="1"/>
          </p:cNvPicPr>
          <p:nvPr/>
        </p:nvPicPr>
        <p:blipFill>
          <a:blip r:embed="rId6"/>
          <a:srcRect t="4793" b="3944"/>
          <a:stretch>
            <a:fillRect/>
          </a:stretch>
        </p:blipFill>
        <p:spPr bwMode="auto">
          <a:xfrm>
            <a:off x="6870998" y="2072085"/>
            <a:ext cx="2148880" cy="3919836"/>
          </a:xfrm>
          <a:prstGeom prst="rect">
            <a:avLst/>
          </a:prstGeom>
          <a:noFill/>
          <a:ln w="9525">
            <a:noFill/>
            <a:miter lim="800000"/>
            <a:headEnd/>
            <a:tailEnd/>
          </a:ln>
        </p:spPr>
      </p:pic>
      <p:sp>
        <p:nvSpPr>
          <p:cNvPr id="21" name="矩形: 圆角 20">
            <a:extLst>
              <a:ext uri="{FF2B5EF4-FFF2-40B4-BE49-F238E27FC236}">
                <a16:creationId xmlns:a16="http://schemas.microsoft.com/office/drawing/2014/main" id="{A9AE8C54-0B3C-4BE4-B238-451E6B9E32E8}"/>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Principle introduction</a:t>
            </a:r>
            <a:endParaRPr lang="zh-CN" altLang="en-US" dirty="0"/>
          </a:p>
        </p:txBody>
      </p:sp>
      <p:sp>
        <p:nvSpPr>
          <p:cNvPr id="22" name="文本框 21">
            <a:extLst>
              <a:ext uri="{FF2B5EF4-FFF2-40B4-BE49-F238E27FC236}">
                <a16:creationId xmlns:a16="http://schemas.microsoft.com/office/drawing/2014/main" id="{9D06886D-67DE-4377-BA90-FE270FDCE807}"/>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23" name="直接连接符 22">
            <a:extLst>
              <a:ext uri="{FF2B5EF4-FFF2-40B4-BE49-F238E27FC236}">
                <a16:creationId xmlns:a16="http://schemas.microsoft.com/office/drawing/2014/main" id="{50EA7CD0-34B2-47C7-8239-25181E91B65F}"/>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356350"/>
            <a:ext cx="2228850" cy="365125"/>
          </a:xfrm>
        </p:spPr>
        <p:txBody>
          <a:bodyPr/>
          <a:lstStyle/>
          <a:p>
            <a:fld id="{0C913308-F349-4B6D-A68A-DD1791B4A57B}" type="slidenum">
              <a:rPr lang="zh-CN" altLang="en-US" smtClean="0">
                <a:cs typeface="+mn-ea"/>
                <a:sym typeface="+mn-lt"/>
              </a:rPr>
              <a:pPr/>
              <a:t>5</a:t>
            </a:fld>
            <a:endParaRPr lang="zh-CN" altLang="en-US" dirty="0">
              <a:cs typeface="+mn-ea"/>
              <a:sym typeface="+mn-lt"/>
            </a:endParaRPr>
          </a:p>
        </p:txBody>
      </p:sp>
      <p:pic>
        <p:nvPicPr>
          <p:cNvPr id="5" name="Picture 2" descr="F:\2PPT\PPT用图\OS结构示意图\NTK NOx传感器.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9114" y="1330704"/>
            <a:ext cx="2354709" cy="2528281"/>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15">
            <a:extLst>
              <a:ext uri="{FF2B5EF4-FFF2-40B4-BE49-F238E27FC236}">
                <a16:creationId xmlns:a16="http://schemas.microsoft.com/office/drawing/2014/main" id="{F06CC732-FF41-48F8-B245-501019171048}"/>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Product Structure</a:t>
            </a:r>
            <a:endParaRPr lang="zh-CN" altLang="en-US" dirty="0"/>
          </a:p>
        </p:txBody>
      </p:sp>
      <p:pic>
        <p:nvPicPr>
          <p:cNvPr id="17" name="图片 16">
            <a:extLst>
              <a:ext uri="{FF2B5EF4-FFF2-40B4-BE49-F238E27FC236}">
                <a16:creationId xmlns:a16="http://schemas.microsoft.com/office/drawing/2014/main" id="{4F97723A-DFAA-4EBD-8103-69890BBE16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3833" y="4059389"/>
            <a:ext cx="4850725" cy="1668311"/>
          </a:xfrm>
          <a:prstGeom prst="rect">
            <a:avLst/>
          </a:prstGeom>
        </p:spPr>
      </p:pic>
      <p:pic>
        <p:nvPicPr>
          <p:cNvPr id="20" name="Picture 4" descr="https://timgsa.baidu.com/timg?image&amp;quality=80&amp;size=b9999_10000&amp;sec=1521535771148&amp;di=cdff34dd04233b88aa8132a518e31a0e&amp;imgtype=0&amp;src=http%3A%2F%2Fpic8.58cdn.com.cn%2Fp2%2Fbig%2Fn_s12158459854766895033.jpg">
            <a:extLst>
              <a:ext uri="{FF2B5EF4-FFF2-40B4-BE49-F238E27FC236}">
                <a16:creationId xmlns:a16="http://schemas.microsoft.com/office/drawing/2014/main" id="{1C0BF483-DA0E-46AB-9077-68ADD04202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2503" y="1425152"/>
            <a:ext cx="2601351" cy="2171485"/>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a:extLst>
              <a:ext uri="{FF2B5EF4-FFF2-40B4-BE49-F238E27FC236}">
                <a16:creationId xmlns:a16="http://schemas.microsoft.com/office/drawing/2014/main" id="{55A7EC2E-ABA6-4C29-A4FD-8C53AAD0A398}"/>
              </a:ext>
            </a:extLst>
          </p:cNvPr>
          <p:cNvPicPr>
            <a:picLocks noChangeAspect="1"/>
          </p:cNvPicPr>
          <p:nvPr/>
        </p:nvPicPr>
        <p:blipFill>
          <a:blip r:embed="rId6"/>
          <a:stretch>
            <a:fillRect/>
          </a:stretch>
        </p:blipFill>
        <p:spPr>
          <a:xfrm>
            <a:off x="281442" y="3849400"/>
            <a:ext cx="3701278" cy="2275633"/>
          </a:xfrm>
          <a:prstGeom prst="rect">
            <a:avLst/>
          </a:prstGeom>
        </p:spPr>
      </p:pic>
      <p:sp>
        <p:nvSpPr>
          <p:cNvPr id="23" name="文本框 22">
            <a:extLst>
              <a:ext uri="{FF2B5EF4-FFF2-40B4-BE49-F238E27FC236}">
                <a16:creationId xmlns:a16="http://schemas.microsoft.com/office/drawing/2014/main" id="{C7C223D6-BD22-4C2E-BDCC-161F80197CE9}"/>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1" name="直接连接符 10">
            <a:extLst>
              <a:ext uri="{FF2B5EF4-FFF2-40B4-BE49-F238E27FC236}">
                <a16:creationId xmlns:a16="http://schemas.microsoft.com/office/drawing/2014/main" id="{B65897F2-1DF9-421D-B298-90E32D53100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24471A33-1CDF-4905-A0DD-2ED7DCDD605E}"/>
              </a:ext>
            </a:extLst>
          </p:cNvPr>
          <p:cNvSpPr/>
          <p:nvPr/>
        </p:nvSpPr>
        <p:spPr>
          <a:xfrm>
            <a:off x="281441" y="1384952"/>
            <a:ext cx="3938993" cy="1902829"/>
          </a:xfrm>
          <a:prstGeom prst="rect">
            <a:avLst/>
          </a:prstGeom>
        </p:spPr>
        <p:txBody>
          <a:bodyPr wrap="square">
            <a:spAutoFit/>
          </a:bodyPr>
          <a:lstStyle/>
          <a:p>
            <a:pPr algn="just">
              <a:lnSpc>
                <a:spcPct val="120000"/>
              </a:lnSpc>
              <a:spcAft>
                <a:spcPts val="0"/>
              </a:spcAft>
            </a:pPr>
            <a:r>
              <a:rPr lang="en-US" altLang="zh-CN" sz="1100" kern="100" dirty="0">
                <a:solidFill>
                  <a:srgbClr val="000000"/>
                </a:solidFill>
                <a:latin typeface="Times New Roman" panose="02020603050405020304" pitchFamily="18" charset="0"/>
                <a:ea typeface="宋体" panose="02010600030101010101" pitchFamily="2" charset="-122"/>
              </a:rPr>
              <a:t>Key points of project development;</a:t>
            </a:r>
          </a:p>
          <a:p>
            <a:pPr marL="228600" indent="-228600" algn="just">
              <a:lnSpc>
                <a:spcPct val="120000"/>
              </a:lnSpc>
              <a:spcAft>
                <a:spcPts val="0"/>
              </a:spcAft>
              <a:buAutoNum type="arabicParenR"/>
            </a:pPr>
            <a:r>
              <a:rPr lang="en-US" altLang="zh-CN" sz="1100" kern="100" dirty="0">
                <a:solidFill>
                  <a:srgbClr val="000000"/>
                </a:solidFill>
                <a:latin typeface="Times New Roman" panose="02020603050405020304" pitchFamily="18" charset="0"/>
                <a:ea typeface="宋体" panose="02010600030101010101" pitchFamily="2" charset="-122"/>
              </a:rPr>
              <a:t>Multi layer co firing technology of composite ceramics;</a:t>
            </a:r>
          </a:p>
          <a:p>
            <a:pPr marL="228600" indent="-228600" algn="just">
              <a:lnSpc>
                <a:spcPct val="120000"/>
              </a:lnSpc>
              <a:spcAft>
                <a:spcPts val="0"/>
              </a:spcAft>
              <a:buAutoNum type="arabicParenR"/>
            </a:pPr>
            <a:r>
              <a:rPr lang="en-US" altLang="zh-CN" sz="1100" kern="100" dirty="0">
                <a:solidFill>
                  <a:srgbClr val="000000"/>
                </a:solidFill>
                <a:latin typeface="Times New Roman" panose="02020603050405020304" pitchFamily="18" charset="0"/>
                <a:ea typeface="宋体" panose="02010600030101010101" pitchFamily="2" charset="-122"/>
              </a:rPr>
              <a:t>Research and design of electrode and protective coating materials;</a:t>
            </a:r>
          </a:p>
          <a:p>
            <a:pPr algn="just">
              <a:lnSpc>
                <a:spcPct val="120000"/>
              </a:lnSpc>
              <a:spcAft>
                <a:spcPts val="0"/>
              </a:spcAft>
            </a:pPr>
            <a:r>
              <a:rPr lang="en-US" altLang="zh-CN" sz="1100" kern="100" dirty="0">
                <a:solidFill>
                  <a:srgbClr val="000000"/>
                </a:solidFill>
                <a:latin typeface="Times New Roman" panose="02020603050405020304" pitchFamily="18" charset="0"/>
                <a:ea typeface="宋体" panose="02010600030101010101" pitchFamily="2" charset="-122"/>
              </a:rPr>
              <a:t>3) Development of NOx catalytic electrode materials;</a:t>
            </a:r>
          </a:p>
          <a:p>
            <a:pPr algn="just">
              <a:lnSpc>
                <a:spcPct val="120000"/>
              </a:lnSpc>
              <a:spcAft>
                <a:spcPts val="0"/>
              </a:spcAft>
            </a:pPr>
            <a:r>
              <a:rPr lang="en-US" altLang="zh-CN" sz="1100" kern="100" dirty="0">
                <a:solidFill>
                  <a:srgbClr val="000000"/>
                </a:solidFill>
                <a:latin typeface="Times New Roman" panose="02020603050405020304" pitchFamily="18" charset="0"/>
                <a:ea typeface="宋体" panose="02010600030101010101" pitchFamily="2" charset="-122"/>
              </a:rPr>
              <a:t>4) The multi cavity structure of the sensor is designed and fabricated;</a:t>
            </a:r>
          </a:p>
          <a:p>
            <a:pPr algn="just">
              <a:lnSpc>
                <a:spcPct val="120000"/>
              </a:lnSpc>
              <a:spcAft>
                <a:spcPts val="0"/>
              </a:spcAft>
            </a:pPr>
            <a:r>
              <a:rPr lang="en-US" altLang="zh-CN" sz="1100" kern="100" dirty="0">
                <a:solidFill>
                  <a:srgbClr val="000000"/>
                </a:solidFill>
                <a:latin typeface="Times New Roman" panose="02020603050405020304" pitchFamily="18" charset="0"/>
                <a:ea typeface="宋体" panose="02010600030101010101" pitchFamily="2" charset="-122"/>
              </a:rPr>
              <a:t>5) Design and development of electronic control</a:t>
            </a:r>
          </a:p>
          <a:p>
            <a:pPr algn="just">
              <a:lnSpc>
                <a:spcPct val="120000"/>
              </a:lnSpc>
              <a:spcAft>
                <a:spcPts val="0"/>
              </a:spcAft>
            </a:pPr>
            <a:r>
              <a:rPr lang="en-US" altLang="zh-CN" sz="1100" kern="100" dirty="0">
                <a:solidFill>
                  <a:srgbClr val="000000"/>
                </a:solidFill>
                <a:latin typeface="Times New Roman" panose="02020603050405020304" pitchFamily="18" charset="0"/>
                <a:ea typeface="宋体" panose="02010600030101010101" pitchFamily="2" charset="-122"/>
              </a:rPr>
              <a:t>6) Technical specifications of NOx sensor</a:t>
            </a:r>
            <a:endParaRPr lang="zh-CN" altLang="zh-CN" sz="1100" kern="1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85819844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677150" y="6446369"/>
            <a:ext cx="2228850" cy="365125"/>
          </a:xfrm>
        </p:spPr>
        <p:txBody>
          <a:bodyPr/>
          <a:lstStyle/>
          <a:p>
            <a:fld id="{0C913308-F349-4B6D-A68A-DD1791B4A57B}" type="slidenum">
              <a:rPr lang="zh-CN" altLang="en-US" smtClean="0">
                <a:cs typeface="+mn-ea"/>
                <a:sym typeface="+mn-lt"/>
              </a:rPr>
              <a:pPr/>
              <a:t>6</a:t>
            </a:fld>
            <a:endParaRPr lang="zh-CN" altLang="en-US" dirty="0">
              <a:cs typeface="+mn-ea"/>
              <a:sym typeface="+mn-lt"/>
            </a:endParaRPr>
          </a:p>
        </p:txBody>
      </p:sp>
      <p:sp>
        <p:nvSpPr>
          <p:cNvPr id="16" name="矩形: 圆角 15">
            <a:extLst>
              <a:ext uri="{FF2B5EF4-FFF2-40B4-BE49-F238E27FC236}">
                <a16:creationId xmlns:a16="http://schemas.microsoft.com/office/drawing/2014/main" id="{F06CC732-FF41-48F8-B245-501019171048}"/>
              </a:ext>
            </a:extLst>
          </p:cNvPr>
          <p:cNvSpPr/>
          <p:nvPr/>
        </p:nvSpPr>
        <p:spPr>
          <a:xfrm>
            <a:off x="148281" y="238897"/>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For the model</a:t>
            </a:r>
            <a:endParaRPr lang="zh-CN" altLang="en-US" dirty="0"/>
          </a:p>
        </p:txBody>
      </p:sp>
      <p:sp>
        <p:nvSpPr>
          <p:cNvPr id="23" name="文本框 22">
            <a:extLst>
              <a:ext uri="{FF2B5EF4-FFF2-40B4-BE49-F238E27FC236}">
                <a16:creationId xmlns:a16="http://schemas.microsoft.com/office/drawing/2014/main" id="{C7C223D6-BD22-4C2E-BDCC-161F80197CE9}"/>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11" name="直接连接符 10">
            <a:extLst>
              <a:ext uri="{FF2B5EF4-FFF2-40B4-BE49-F238E27FC236}">
                <a16:creationId xmlns:a16="http://schemas.microsoft.com/office/drawing/2014/main" id="{B65897F2-1DF9-421D-B298-90E32D531001}"/>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F96C3A8D-1F79-473B-B46E-D0B6F019573B}"/>
              </a:ext>
            </a:extLst>
          </p:cNvPr>
          <p:cNvSpPr/>
          <p:nvPr/>
        </p:nvSpPr>
        <p:spPr>
          <a:xfrm>
            <a:off x="35169" y="851351"/>
            <a:ext cx="7990704" cy="440698"/>
          </a:xfrm>
          <a:prstGeom prst="rect">
            <a:avLst/>
          </a:prstGeom>
        </p:spPr>
        <p:txBody>
          <a:bodyPr wrap="square">
            <a:spAutoFit/>
          </a:bodyPr>
          <a:lstStyle/>
          <a:p>
            <a:pPr marL="65405" marR="50165" indent="400050" algn="just">
              <a:lnSpc>
                <a:spcPct val="107000"/>
              </a:lnSpc>
              <a:spcBef>
                <a:spcPts val="140"/>
              </a:spcBef>
              <a:spcAft>
                <a:spcPts val="0"/>
              </a:spcAft>
            </a:pPr>
            <a:r>
              <a:rPr lang="zh-CN" altLang="en-US" sz="2400" b="1" dirty="0">
                <a:solidFill>
                  <a:srgbClr val="000000"/>
                </a:solidFill>
                <a:latin typeface="宋体" panose="02010600030101010101" pitchFamily="2" charset="-122"/>
                <a:cs typeface="宋体" panose="02010600030101010101" pitchFamily="2" charset="-122"/>
              </a:rPr>
              <a:t>  </a:t>
            </a:r>
            <a:endParaRPr lang="en-US" altLang="zh-CN" sz="2400" b="1" dirty="0">
              <a:solidFill>
                <a:srgbClr val="000000"/>
              </a:solidFill>
              <a:latin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D83B195A-8D15-4025-AD96-B3DB1198B9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943" y="1161744"/>
            <a:ext cx="1313526" cy="1040956"/>
          </a:xfrm>
          <a:prstGeom prst="rect">
            <a:avLst/>
          </a:prstGeom>
        </p:spPr>
      </p:pic>
      <p:pic>
        <p:nvPicPr>
          <p:cNvPr id="9" name="图片 8">
            <a:extLst>
              <a:ext uri="{FF2B5EF4-FFF2-40B4-BE49-F238E27FC236}">
                <a16:creationId xmlns:a16="http://schemas.microsoft.com/office/drawing/2014/main" id="{91C941DA-4551-44F1-B659-81142104CD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0127" y="1242013"/>
            <a:ext cx="1475248" cy="899323"/>
          </a:xfrm>
          <a:prstGeom prst="rect">
            <a:avLst/>
          </a:prstGeom>
        </p:spPr>
      </p:pic>
      <p:pic>
        <p:nvPicPr>
          <p:cNvPr id="12" name="图片 11">
            <a:extLst>
              <a:ext uri="{FF2B5EF4-FFF2-40B4-BE49-F238E27FC236}">
                <a16:creationId xmlns:a16="http://schemas.microsoft.com/office/drawing/2014/main" id="{47134E91-01C3-4728-B529-5F1B4C23FB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45242" y="1231080"/>
            <a:ext cx="1511546" cy="1094021"/>
          </a:xfrm>
          <a:prstGeom prst="rect">
            <a:avLst/>
          </a:prstGeom>
        </p:spPr>
      </p:pic>
      <p:pic>
        <p:nvPicPr>
          <p:cNvPr id="14" name="图片 13">
            <a:extLst>
              <a:ext uri="{FF2B5EF4-FFF2-40B4-BE49-F238E27FC236}">
                <a16:creationId xmlns:a16="http://schemas.microsoft.com/office/drawing/2014/main" id="{B02904FF-BC50-4E3F-A4C6-EB8AF760B2E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22340" y="1155594"/>
            <a:ext cx="1546436" cy="1311428"/>
          </a:xfrm>
          <a:prstGeom prst="rect">
            <a:avLst/>
          </a:prstGeom>
        </p:spPr>
      </p:pic>
      <p:pic>
        <p:nvPicPr>
          <p:cNvPr id="18" name="图片 17">
            <a:extLst>
              <a:ext uri="{FF2B5EF4-FFF2-40B4-BE49-F238E27FC236}">
                <a16:creationId xmlns:a16="http://schemas.microsoft.com/office/drawing/2014/main" id="{BB33D7C2-C970-44CB-9ADE-DB017C346EA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51434" y="1174438"/>
            <a:ext cx="1313743" cy="1316618"/>
          </a:xfrm>
          <a:prstGeom prst="rect">
            <a:avLst/>
          </a:prstGeom>
        </p:spPr>
      </p:pic>
      <p:pic>
        <p:nvPicPr>
          <p:cNvPr id="20" name="图片 19">
            <a:extLst>
              <a:ext uri="{FF2B5EF4-FFF2-40B4-BE49-F238E27FC236}">
                <a16:creationId xmlns:a16="http://schemas.microsoft.com/office/drawing/2014/main" id="{6231412A-A44F-4EF2-889C-D3C41DAF60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47835" y="1155594"/>
            <a:ext cx="1403509" cy="1316618"/>
          </a:xfrm>
          <a:prstGeom prst="rect">
            <a:avLst/>
          </a:prstGeom>
        </p:spPr>
      </p:pic>
      <p:pic>
        <p:nvPicPr>
          <p:cNvPr id="22" name="图片 21">
            <a:extLst>
              <a:ext uri="{FF2B5EF4-FFF2-40B4-BE49-F238E27FC236}">
                <a16:creationId xmlns:a16="http://schemas.microsoft.com/office/drawing/2014/main" id="{0930CA48-5715-4833-970B-3F4AC15C846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64175" y="3866227"/>
            <a:ext cx="2628613" cy="910618"/>
          </a:xfrm>
          <a:prstGeom prst="rect">
            <a:avLst/>
          </a:prstGeom>
        </p:spPr>
      </p:pic>
      <p:pic>
        <p:nvPicPr>
          <p:cNvPr id="25" name="图片 24">
            <a:extLst>
              <a:ext uri="{FF2B5EF4-FFF2-40B4-BE49-F238E27FC236}">
                <a16:creationId xmlns:a16="http://schemas.microsoft.com/office/drawing/2014/main" id="{69FC8FEC-6EB1-480C-8F9E-44B51BA819F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6851" y="5259048"/>
            <a:ext cx="1385797" cy="1317623"/>
          </a:xfrm>
          <a:prstGeom prst="rect">
            <a:avLst/>
          </a:prstGeom>
        </p:spPr>
      </p:pic>
      <p:pic>
        <p:nvPicPr>
          <p:cNvPr id="27" name="图片 26">
            <a:extLst>
              <a:ext uri="{FF2B5EF4-FFF2-40B4-BE49-F238E27FC236}">
                <a16:creationId xmlns:a16="http://schemas.microsoft.com/office/drawing/2014/main" id="{B77EC18B-F8B2-45E1-8638-BB8BFA3016B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16842" y="3741862"/>
            <a:ext cx="1705559" cy="1316618"/>
          </a:xfrm>
          <a:prstGeom prst="rect">
            <a:avLst/>
          </a:prstGeom>
        </p:spPr>
      </p:pic>
      <p:pic>
        <p:nvPicPr>
          <p:cNvPr id="29" name="图片 28">
            <a:extLst>
              <a:ext uri="{FF2B5EF4-FFF2-40B4-BE49-F238E27FC236}">
                <a16:creationId xmlns:a16="http://schemas.microsoft.com/office/drawing/2014/main" id="{147986F9-2AE1-4CA8-BF6D-466BF6A12A6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00160" y="2378851"/>
            <a:ext cx="1503857" cy="1096388"/>
          </a:xfrm>
          <a:prstGeom prst="rect">
            <a:avLst/>
          </a:prstGeom>
        </p:spPr>
      </p:pic>
      <p:pic>
        <p:nvPicPr>
          <p:cNvPr id="31" name="图片 30">
            <a:extLst>
              <a:ext uri="{FF2B5EF4-FFF2-40B4-BE49-F238E27FC236}">
                <a16:creationId xmlns:a16="http://schemas.microsoft.com/office/drawing/2014/main" id="{50EAEA6A-5EB1-49B1-88D4-BBD8A2F134E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511827" y="2341879"/>
            <a:ext cx="1302703" cy="1174267"/>
          </a:xfrm>
          <a:prstGeom prst="rect">
            <a:avLst/>
          </a:prstGeom>
        </p:spPr>
      </p:pic>
      <p:pic>
        <p:nvPicPr>
          <p:cNvPr id="33" name="图片 32">
            <a:extLst>
              <a:ext uri="{FF2B5EF4-FFF2-40B4-BE49-F238E27FC236}">
                <a16:creationId xmlns:a16="http://schemas.microsoft.com/office/drawing/2014/main" id="{6322ED41-5AC5-44CF-AD6C-68924B0A8B5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69981" y="5081107"/>
            <a:ext cx="1624024" cy="1547824"/>
          </a:xfrm>
          <a:prstGeom prst="rect">
            <a:avLst/>
          </a:prstGeom>
        </p:spPr>
      </p:pic>
      <p:pic>
        <p:nvPicPr>
          <p:cNvPr id="35" name="图片 34">
            <a:extLst>
              <a:ext uri="{FF2B5EF4-FFF2-40B4-BE49-F238E27FC236}">
                <a16:creationId xmlns:a16="http://schemas.microsoft.com/office/drawing/2014/main" id="{9763BDE9-BD1A-46B6-967E-0E3788C9219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931926" y="2430670"/>
            <a:ext cx="1363640" cy="1311192"/>
          </a:xfrm>
          <a:prstGeom prst="rect">
            <a:avLst/>
          </a:prstGeom>
        </p:spPr>
      </p:pic>
      <p:pic>
        <p:nvPicPr>
          <p:cNvPr id="37" name="图片 36">
            <a:extLst>
              <a:ext uri="{FF2B5EF4-FFF2-40B4-BE49-F238E27FC236}">
                <a16:creationId xmlns:a16="http://schemas.microsoft.com/office/drawing/2014/main" id="{65E901B2-DD36-4DD8-A078-D40F159D6F21}"/>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716662" y="2408872"/>
            <a:ext cx="1345045" cy="1384605"/>
          </a:xfrm>
          <a:prstGeom prst="rect">
            <a:avLst/>
          </a:prstGeom>
        </p:spPr>
      </p:pic>
      <p:pic>
        <p:nvPicPr>
          <p:cNvPr id="39" name="图片 38">
            <a:extLst>
              <a:ext uri="{FF2B5EF4-FFF2-40B4-BE49-F238E27FC236}">
                <a16:creationId xmlns:a16="http://schemas.microsoft.com/office/drawing/2014/main" id="{5B835CDF-54D4-46F3-896F-AC741BDC140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2381" y="3741976"/>
            <a:ext cx="1910280" cy="1186193"/>
          </a:xfrm>
          <a:prstGeom prst="rect">
            <a:avLst/>
          </a:prstGeom>
        </p:spPr>
      </p:pic>
      <p:pic>
        <p:nvPicPr>
          <p:cNvPr id="41" name="图片 40">
            <a:extLst>
              <a:ext uri="{FF2B5EF4-FFF2-40B4-BE49-F238E27FC236}">
                <a16:creationId xmlns:a16="http://schemas.microsoft.com/office/drawing/2014/main" id="{A04996AC-809C-4D2F-9C62-C9D489B4B8A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061707" y="3772834"/>
            <a:ext cx="1797314" cy="1389958"/>
          </a:xfrm>
          <a:prstGeom prst="rect">
            <a:avLst/>
          </a:prstGeom>
        </p:spPr>
      </p:pic>
      <p:pic>
        <p:nvPicPr>
          <p:cNvPr id="43" name="图片 42">
            <a:extLst>
              <a:ext uri="{FF2B5EF4-FFF2-40B4-BE49-F238E27FC236}">
                <a16:creationId xmlns:a16="http://schemas.microsoft.com/office/drawing/2014/main" id="{AED221E7-584A-4F2B-A85E-7EADB27914E9}"/>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410607" y="2532589"/>
            <a:ext cx="1268542" cy="1196709"/>
          </a:xfrm>
          <a:prstGeom prst="rect">
            <a:avLst/>
          </a:prstGeom>
        </p:spPr>
      </p:pic>
      <p:pic>
        <p:nvPicPr>
          <p:cNvPr id="45" name="图片 44">
            <a:extLst>
              <a:ext uri="{FF2B5EF4-FFF2-40B4-BE49-F238E27FC236}">
                <a16:creationId xmlns:a16="http://schemas.microsoft.com/office/drawing/2014/main" id="{2004F53C-765D-44EC-893B-159294FC193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26851" y="2474658"/>
            <a:ext cx="1601341" cy="904774"/>
          </a:xfrm>
          <a:prstGeom prst="rect">
            <a:avLst/>
          </a:prstGeom>
        </p:spPr>
      </p:pic>
      <p:pic>
        <p:nvPicPr>
          <p:cNvPr id="47" name="图片 46">
            <a:extLst>
              <a:ext uri="{FF2B5EF4-FFF2-40B4-BE49-F238E27FC236}">
                <a16:creationId xmlns:a16="http://schemas.microsoft.com/office/drawing/2014/main" id="{81155F22-7605-40A8-9843-FF89FF1B196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404017" y="5126926"/>
            <a:ext cx="1475248" cy="1302097"/>
          </a:xfrm>
          <a:prstGeom prst="rect">
            <a:avLst/>
          </a:prstGeom>
        </p:spPr>
      </p:pic>
      <p:pic>
        <p:nvPicPr>
          <p:cNvPr id="49" name="图片 48">
            <a:extLst>
              <a:ext uri="{FF2B5EF4-FFF2-40B4-BE49-F238E27FC236}">
                <a16:creationId xmlns:a16="http://schemas.microsoft.com/office/drawing/2014/main" id="{89239290-918F-4A0A-AEC2-E6AAA9422297}"/>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992306" y="3582266"/>
            <a:ext cx="1363640" cy="1391814"/>
          </a:xfrm>
          <a:prstGeom prst="rect">
            <a:avLst/>
          </a:prstGeom>
        </p:spPr>
      </p:pic>
    </p:spTree>
    <p:extLst>
      <p:ext uri="{BB962C8B-B14F-4D97-AF65-F5344CB8AC3E}">
        <p14:creationId xmlns:p14="http://schemas.microsoft.com/office/powerpoint/2010/main" val="268358251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灯片编号占位符 1"/>
          <p:cNvSpPr>
            <a:spLocks noGrp="1"/>
          </p:cNvSpPr>
          <p:nvPr>
            <p:ph type="sldNum" sz="quarter" idx="12"/>
          </p:nvPr>
        </p:nvSpPr>
        <p:spPr>
          <a:xfrm>
            <a:off x="7391400" y="6492875"/>
            <a:ext cx="2133600" cy="365125"/>
          </a:xfrm>
        </p:spPr>
        <p:txBody>
          <a:bodyPr/>
          <a:lstStyle/>
          <a:p>
            <a:pPr>
              <a:defRPr/>
            </a:pPr>
            <a:fld id="{3C261EDC-D31A-4C51-9F62-F6FD82E6CB72}" type="slidenum">
              <a:rPr lang="zh-CN" altLang="en-US" smtClean="0"/>
              <a:pPr>
                <a:defRPr/>
              </a:pPr>
              <a:t>7</a:t>
            </a:fld>
            <a:endParaRPr lang="zh-CN" altLang="en-US" dirty="0"/>
          </a:p>
        </p:txBody>
      </p:sp>
      <p:sp>
        <p:nvSpPr>
          <p:cNvPr id="47" name="矩形: 圆角 46">
            <a:extLst>
              <a:ext uri="{FF2B5EF4-FFF2-40B4-BE49-F238E27FC236}">
                <a16:creationId xmlns:a16="http://schemas.microsoft.com/office/drawing/2014/main" id="{3D49C88B-EF79-4817-A00C-96EBB3AA0BD3}"/>
              </a:ext>
            </a:extLst>
          </p:cNvPr>
          <p:cNvSpPr/>
          <p:nvPr/>
        </p:nvSpPr>
        <p:spPr>
          <a:xfrm>
            <a:off x="148280" y="270055"/>
            <a:ext cx="3733908" cy="65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Quality Assurance</a:t>
            </a:r>
            <a:endParaRPr lang="zh-CN" altLang="en-US" dirty="0"/>
          </a:p>
        </p:txBody>
      </p:sp>
      <p:sp>
        <p:nvSpPr>
          <p:cNvPr id="50" name="文本框 49">
            <a:extLst>
              <a:ext uri="{FF2B5EF4-FFF2-40B4-BE49-F238E27FC236}">
                <a16:creationId xmlns:a16="http://schemas.microsoft.com/office/drawing/2014/main" id="{B0DB6B10-AD58-42E8-9F0C-5621254EA520}"/>
              </a:ext>
            </a:extLst>
          </p:cNvPr>
          <p:cNvSpPr txBox="1"/>
          <p:nvPr/>
        </p:nvSpPr>
        <p:spPr>
          <a:xfrm>
            <a:off x="6416842" y="307302"/>
            <a:ext cx="3305656" cy="584775"/>
          </a:xfrm>
          <a:prstGeom prst="rect">
            <a:avLst/>
          </a:prstGeom>
          <a:noFill/>
        </p:spPr>
        <p:txBody>
          <a:bodyPr wrap="square" rtlCol="0">
            <a:spAutoFit/>
          </a:bodyPr>
          <a:lstStyle/>
          <a:p>
            <a:r>
              <a:rPr lang="zh-CN" altLang="en-US" sz="1600" dirty="0">
                <a:solidFill>
                  <a:schemeClr val="bg1">
                    <a:lumMod val="75000"/>
                  </a:schemeClr>
                </a:solidFill>
                <a:cs typeface="+mn-ea"/>
                <a:sym typeface="+mn-lt"/>
              </a:rPr>
              <a:t>  清洁          绿色           安全</a:t>
            </a:r>
            <a:endParaRPr lang="en-US" altLang="zh-CN" sz="1600" dirty="0">
              <a:solidFill>
                <a:schemeClr val="bg1">
                  <a:lumMod val="75000"/>
                </a:schemeClr>
              </a:solidFill>
              <a:cs typeface="+mn-ea"/>
              <a:sym typeface="+mn-lt"/>
            </a:endParaRPr>
          </a:p>
          <a:p>
            <a:r>
              <a:rPr lang="en-US" altLang="zh-CN" sz="1600" dirty="0">
                <a:cs typeface="+mn-ea"/>
                <a:sym typeface="+mn-lt"/>
              </a:rPr>
              <a:t> </a:t>
            </a:r>
            <a:r>
              <a:rPr lang="en-US" altLang="zh-CN" sz="1600" dirty="0">
                <a:solidFill>
                  <a:schemeClr val="bg1">
                    <a:lumMod val="75000"/>
                  </a:schemeClr>
                </a:solidFill>
                <a:cs typeface="+mn-ea"/>
                <a:sym typeface="+mn-lt"/>
              </a:rPr>
              <a:t>Clean</a:t>
            </a:r>
            <a:r>
              <a:rPr lang="zh-CN" altLang="en-US" sz="1600" dirty="0">
                <a:solidFill>
                  <a:schemeClr val="bg1">
                    <a:lumMod val="75000"/>
                  </a:schemeClr>
                </a:solidFill>
                <a:cs typeface="+mn-ea"/>
                <a:sym typeface="+mn-lt"/>
              </a:rPr>
              <a:t>       </a:t>
            </a:r>
            <a:r>
              <a:rPr lang="en-US" altLang="zh-CN" sz="1600" dirty="0">
                <a:solidFill>
                  <a:schemeClr val="bg1">
                    <a:lumMod val="75000"/>
                  </a:schemeClr>
                </a:solidFill>
                <a:cs typeface="+mn-ea"/>
                <a:sym typeface="+mn-lt"/>
              </a:rPr>
              <a:t> Green        Safety</a:t>
            </a:r>
          </a:p>
        </p:txBody>
      </p:sp>
      <p:cxnSp>
        <p:nvCxnSpPr>
          <p:cNvPr id="58" name="直接连接符 57">
            <a:extLst>
              <a:ext uri="{FF2B5EF4-FFF2-40B4-BE49-F238E27FC236}">
                <a16:creationId xmlns:a16="http://schemas.microsoft.com/office/drawing/2014/main" id="{850EF088-57FE-410F-8269-19C6BF7021E7}"/>
              </a:ext>
            </a:extLst>
          </p:cNvPr>
          <p:cNvCxnSpPr>
            <a:cxnSpLocks/>
          </p:cNvCxnSpPr>
          <p:nvPr/>
        </p:nvCxnSpPr>
        <p:spPr>
          <a:xfrm>
            <a:off x="0" y="1130300"/>
            <a:ext cx="9906000"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87E0B198-FAB5-4347-A316-454A85685C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74" y="2500193"/>
            <a:ext cx="9319300" cy="4050505"/>
          </a:xfrm>
          <a:prstGeom prst="rect">
            <a:avLst/>
          </a:prstGeom>
        </p:spPr>
      </p:pic>
      <p:sp>
        <p:nvSpPr>
          <p:cNvPr id="7" name="文本框 6">
            <a:extLst>
              <a:ext uri="{FF2B5EF4-FFF2-40B4-BE49-F238E27FC236}">
                <a16:creationId xmlns:a16="http://schemas.microsoft.com/office/drawing/2014/main" id="{551E3A87-EA9B-4781-A5AA-9F132A73856F}"/>
              </a:ext>
            </a:extLst>
          </p:cNvPr>
          <p:cNvSpPr txBox="1"/>
          <p:nvPr/>
        </p:nvSpPr>
        <p:spPr>
          <a:xfrm>
            <a:off x="251105" y="1219080"/>
            <a:ext cx="7140295" cy="369332"/>
          </a:xfrm>
          <a:prstGeom prst="rect">
            <a:avLst/>
          </a:prstGeom>
          <a:noFill/>
        </p:spPr>
        <p:txBody>
          <a:bodyPr wrap="square" rtlCol="0">
            <a:spAutoFit/>
          </a:bodyPr>
          <a:lstStyle/>
          <a:p>
            <a:r>
              <a:rPr lang="zh-CN" altLang="en-US" dirty="0"/>
              <a:t> </a:t>
            </a:r>
            <a:r>
              <a:rPr lang="en-US" altLang="zh-CN" dirty="0"/>
              <a:t>Nitrogen and oxygen cloud production quality tracking and tracing system</a:t>
            </a:r>
            <a:endParaRPr lang="zh-CN" altLang="en-US" dirty="0"/>
          </a:p>
        </p:txBody>
      </p:sp>
      <p:sp>
        <p:nvSpPr>
          <p:cNvPr id="6" name="文本框 5">
            <a:extLst>
              <a:ext uri="{FF2B5EF4-FFF2-40B4-BE49-F238E27FC236}">
                <a16:creationId xmlns:a16="http://schemas.microsoft.com/office/drawing/2014/main" id="{163C0FE4-8137-4A80-BD23-CD3DA7D10B7F}"/>
              </a:ext>
            </a:extLst>
          </p:cNvPr>
          <p:cNvSpPr txBox="1"/>
          <p:nvPr/>
        </p:nvSpPr>
        <p:spPr>
          <a:xfrm>
            <a:off x="251105" y="1517937"/>
            <a:ext cx="8322209" cy="646331"/>
          </a:xfrm>
          <a:prstGeom prst="rect">
            <a:avLst/>
          </a:prstGeom>
          <a:noFill/>
        </p:spPr>
        <p:txBody>
          <a:bodyPr wrap="square" rtlCol="0">
            <a:spAutoFit/>
          </a:bodyPr>
          <a:lstStyle/>
          <a:p>
            <a:r>
              <a:rPr lang="zh-CN" altLang="en-US" dirty="0"/>
              <a:t> </a:t>
            </a:r>
            <a:r>
              <a:rPr lang="en-US" altLang="zh-CN" dirty="0"/>
              <a:t>Realize the data record and tracking of each batch of products, and timely and effectively complain and analyze to customers</a:t>
            </a:r>
            <a:endParaRPr lang="zh-CN" altLang="en-US" dirty="0"/>
          </a:p>
        </p:txBody>
      </p:sp>
    </p:spTree>
    <p:extLst>
      <p:ext uri="{BB962C8B-B14F-4D97-AF65-F5344CB8AC3E}">
        <p14:creationId xmlns:p14="http://schemas.microsoft.com/office/powerpoint/2010/main" val="196415248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5D4854E-9C7D-446F-A1B6-74D2C1410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535" y="15802"/>
            <a:ext cx="8391549" cy="6842197"/>
          </a:xfrm>
          <a:prstGeom prst="rect">
            <a:avLst/>
          </a:prstGeom>
        </p:spPr>
      </p:pic>
    </p:spTree>
    <p:extLst>
      <p:ext uri="{BB962C8B-B14F-4D97-AF65-F5344CB8AC3E}">
        <p14:creationId xmlns:p14="http://schemas.microsoft.com/office/powerpoint/2010/main" val="34704488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7F652B2-710E-4696-B9DF-0D21CD6F1A3C}"/>
              </a:ext>
            </a:extLst>
          </p:cNvPr>
          <p:cNvPicPr>
            <a:picLocks noChangeAspect="1"/>
          </p:cNvPicPr>
          <p:nvPr/>
        </p:nvPicPr>
        <p:blipFill>
          <a:blip r:embed="rId2"/>
          <a:stretch>
            <a:fillRect/>
          </a:stretch>
        </p:blipFill>
        <p:spPr>
          <a:xfrm>
            <a:off x="-96653" y="81116"/>
            <a:ext cx="10002653" cy="6695767"/>
          </a:xfrm>
          <a:prstGeom prst="rect">
            <a:avLst/>
          </a:prstGeom>
        </p:spPr>
      </p:pic>
    </p:spTree>
    <p:extLst>
      <p:ext uri="{BB962C8B-B14F-4D97-AF65-F5344CB8AC3E}">
        <p14:creationId xmlns:p14="http://schemas.microsoft.com/office/powerpoint/2010/main" val="415211131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LIDE.DIAGRAM" val="27073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6516</TotalTime>
  <Words>587</Words>
  <Application>Microsoft Office PowerPoint</Application>
  <PresentationFormat>A4 纸张(210x297 毫米)</PresentationFormat>
  <Paragraphs>106</Paragraphs>
  <Slides>17</Slides>
  <Notes>9</Notes>
  <HiddenSlides>2</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楷体</vt:lpstr>
      <vt:lpstr>宋体</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Roland.Lu</dc:creator>
  <cp:lastModifiedBy>应 俊</cp:lastModifiedBy>
  <cp:revision>334</cp:revision>
  <cp:lastPrinted>2019-08-07T01:54:33Z</cp:lastPrinted>
  <dcterms:created xsi:type="dcterms:W3CDTF">2017-12-21T09:00:00Z</dcterms:created>
  <dcterms:modified xsi:type="dcterms:W3CDTF">2020-10-29T06:53:12Z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